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42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charts/chart22.xml" ContentType="application/vnd.openxmlformats-officedocument.drawingml.chart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handoutMasters/handoutMaster1.xml" ContentType="application/vnd.openxmlformats-officedocument.presentationml.handoutMaster+xml"/>
  <Override PartName="/ppt/charts/chart21.xml" ContentType="application/vnd.openxmlformats-officedocument.drawingml.chart+xml"/>
  <Override PartName="/ppt/notesMasters/notesMaster1.xml" ContentType="application/vnd.openxmlformats-officedocument.presentationml.notesMaster+xml"/>
  <Override PartName="/ppt/charts/chart29.xml" ContentType="application/vnd.openxmlformats-officedocument.drawingml.chart+xml"/>
  <Override PartName="/ppt/charts/chart28.xml" ContentType="application/vnd.openxmlformats-officedocument.drawingml.chart+xml"/>
  <Override PartName="/ppt/charts/chart24.xml" ContentType="application/vnd.openxmlformats-officedocument.drawingml.chart+xml"/>
  <Override PartName="/ppt/charts/chart23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5.xml" ContentType="application/vnd.openxmlformats-officedocument.drawingml.chart+xml"/>
  <Override PartName="/ppt/charts/chart20.xml" ContentType="application/vnd.openxmlformats-officedocument.drawingml.chart+xml"/>
  <Override PartName="/ppt/charts/chart6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0.xml" ContentType="application/vnd.openxmlformats-officedocument.drawingml.chart+xml"/>
  <Override PartName="/ppt/charts/chart9.xml" ContentType="application/vnd.openxmlformats-officedocument.drawingml.chart+xml"/>
  <Override PartName="/ppt/charts/chart8.xml" ContentType="application/vnd.openxmlformats-officedocument.drawingml.chart+xml"/>
  <Override PartName="/ppt/charts/chart7.xml" ContentType="application/vnd.openxmlformats-officedocument.drawingml.chart+xml"/>
  <Override PartName="/ppt/charts/chart19.xml" ContentType="application/vnd.openxmlformats-officedocument.drawingml.chart+xml"/>
  <Override PartName="/ppt/charts/chart13.xml" ContentType="application/vnd.openxmlformats-officedocument.drawingml.chart+xml"/>
  <Override PartName="/ppt/theme/theme1.xml" ContentType="application/vnd.openxmlformats-officedocument.theme+xml"/>
  <Override PartName="/ppt/charts/chart16.xml" ContentType="application/vnd.openxmlformats-officedocument.drawingml.chart+xml"/>
  <Override PartName="/ppt/charts/chart18.xml" ContentType="application/vnd.openxmlformats-officedocument.drawingml.chart+xml"/>
  <Override PartName="/ppt/charts/chart15.xml" ContentType="application/vnd.openxmlformats-officedocument.drawingml.chart+xml"/>
  <Override PartName="/ppt/charts/chart14.xml" ContentType="application/vnd.openxmlformats-officedocument.drawingml.chart+xml"/>
  <Override PartName="/ppt/charts/chart17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8" r:id="rId2"/>
    <p:sldId id="260" r:id="rId3"/>
    <p:sldId id="259" r:id="rId4"/>
    <p:sldId id="261" r:id="rId5"/>
    <p:sldId id="263" r:id="rId6"/>
    <p:sldId id="264" r:id="rId7"/>
    <p:sldId id="265" r:id="rId8"/>
    <p:sldId id="266" r:id="rId9"/>
    <p:sldId id="268" r:id="rId10"/>
    <p:sldId id="267" r:id="rId11"/>
    <p:sldId id="270" r:id="rId12"/>
    <p:sldId id="271" r:id="rId13"/>
    <p:sldId id="272" r:id="rId14"/>
    <p:sldId id="273" r:id="rId15"/>
    <p:sldId id="27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40" r:id="rId26"/>
    <p:sldId id="341" r:id="rId27"/>
    <p:sldId id="342" r:id="rId28"/>
    <p:sldId id="343" r:id="rId29"/>
    <p:sldId id="344" r:id="rId30"/>
    <p:sldId id="283" r:id="rId31"/>
    <p:sldId id="284" r:id="rId32"/>
    <p:sldId id="285" r:id="rId33"/>
    <p:sldId id="289" r:id="rId34"/>
    <p:sldId id="287" r:id="rId35"/>
    <p:sldId id="288" r:id="rId36"/>
    <p:sldId id="322" r:id="rId37"/>
    <p:sldId id="290" r:id="rId38"/>
    <p:sldId id="291" r:id="rId39"/>
    <p:sldId id="324" r:id="rId40"/>
    <p:sldId id="339" r:id="rId41"/>
    <p:sldId id="301" r:id="rId42"/>
    <p:sldId id="302" r:id="rId43"/>
    <p:sldId id="345" r:id="rId44"/>
    <p:sldId id="346" r:id="rId45"/>
    <p:sldId id="321" r:id="rId46"/>
    <p:sldId id="308" r:id="rId47"/>
    <p:sldId id="309" r:id="rId48"/>
    <p:sldId id="311" r:id="rId49"/>
  </p:sldIdLst>
  <p:sldSz cx="9144000" cy="6858000" type="screen4x3"/>
  <p:notesSz cx="9363075" cy="7077075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A71"/>
    <a:srgbClr val="FF944B"/>
    <a:srgbClr val="A80044"/>
    <a:srgbClr val="2860A4"/>
    <a:srgbClr val="0033CC"/>
    <a:srgbClr val="E7E7E7"/>
    <a:srgbClr val="7030A0"/>
    <a:srgbClr val="3333FF"/>
    <a:srgbClr val="0000FF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סגנון ביניים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סגנון ביניים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8605" autoAdjust="0"/>
    <p:restoredTop sz="94671" autoAdjust="0"/>
  </p:normalViewPr>
  <p:slideViewPr>
    <p:cSldViewPr>
      <p:cViewPr>
        <p:scale>
          <a:sx n="100" d="100"/>
          <a:sy n="100" d="100"/>
        </p:scale>
        <p:origin x="-1128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nas01\mechkar\&#1513;&#1504;&#1514;&#1493;&#1504;&#1497;&#1501;%20&#1505;&#1496;&#1496;&#1497;&#1505;&#1496;&#1497;&#1497;&#1501;\&#1513;&#1504;&#1514;&#1493;&#1503;%202014%20-%20&#1499;&#1500;%20&#1492;&#1508;&#1512;&#1493;&#1497;&#1497;&#1511;&#1496;\&#1495;&#1493;&#1489;&#1512;&#1514;%20&#1502;&#1490;&#1502;&#1493;&#1514;%20&#1502;&#1493;&#1512;&#1495;&#1489;&#1514;%20-%20&#1513;&#1504;&#1514;&#1493;&#1503;%202014\&#1514;&#1512;&#1513;&#1497;&#1502;&#1497;&#1501;\&#1502;&#1513;&#1511;&#1497;%20&#1489;&#1497;&#1514;%20&#1493;&#1512;&#1502;&#1514;%20&#1495;&#1497;&#1497;&#1501;\&#1511;&#1493;%20&#1492;&#1506;&#1493;&#1504;&#1497;_&#1502;&#1513;&#1511;&#1497;%20&#1489;&#1497;&#1514;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3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01\mechkar\&#1513;&#1504;&#1514;&#1493;&#1504;&#1497;&#1501;%20&#1505;&#1496;&#1496;&#1497;&#1505;&#1496;&#1497;&#1497;&#1501;\&#1513;&#1504;&#1514;&#1493;&#1503;%202014%20-%20&#1499;&#1500;%20&#1492;&#1508;&#1512;&#1493;&#1497;&#1497;&#1511;&#1496;\&#1511;&#1493;&#1489;&#1510;&#1497;%20&#1492;&#1513;&#1504;&#1514;&#1493;&#1503;\&#1514;&#1512;&#1513;&#1497;&#1502;&#1497;&#1501;%20&#1500;&#1508;&#1497;%20&#1506;&#1502;&#1493;&#1491;\&#1502;&#1493;&#1499;&#1504;&#1497;&#1501;\&#1495;&#1510;&#1488;&#1497;&#1501;%20&#1502;&#1493;&#1499;&#1504;&#1497;&#1501;\238-&#1495;&#1510;&#1497;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01\mechkar\&#1513;&#1504;&#1514;&#1493;&#1504;&#1497;&#1501;%20&#1505;&#1496;&#1496;&#1497;&#1505;&#1496;&#1497;&#1497;&#1501;\&#1513;&#1504;&#1514;&#1493;&#1503;%202014%20-%20&#1499;&#1500;%20&#1492;&#1508;&#1512;&#1493;&#1497;&#1497;&#1511;&#1496;\&#1511;&#1493;&#1489;&#1510;&#1497;%20&#1492;&#1513;&#1504;&#1514;&#1493;&#1503;\&#1514;&#1512;&#1513;&#1497;&#1502;&#1497;&#1501;%20&#1500;&#1508;&#1497;%20&#1506;&#1502;&#1493;&#1491;\&#1502;&#1493;&#1499;&#1504;&#1497;&#1501;\&#1495;&#1510;&#1488;&#1497;&#1501;%20&#1502;&#1493;&#1499;&#1504;&#1497;&#1501;\238-&#1495;&#1510;&#1497;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01\Mechkar\&#1513;&#1504;&#1514;&#1493;&#1504;&#1497;&#1501;%20&#1505;&#1496;&#1496;&#1497;&#1505;&#1496;&#1497;&#1497;&#1501;\&#1513;&#1504;&#1514;&#1493;&#1503;%202014%20-%20&#1499;&#1500;%20&#1492;&#1508;&#1512;&#1493;&#1497;&#1497;&#1511;&#1496;\&#1495;&#1493;&#1489;&#1512;&#1514;%20&#1502;&#1490;&#1502;&#1493;&#1514;%20&#1502;&#1493;&#1512;&#1495;&#1489;&#1514;%20-%20&#1513;&#1504;&#1514;&#1493;&#1503;%202014\&#1514;&#1512;&#1513;&#1497;&#1502;&#1497;&#1501;\&#1495;&#1497;&#1504;&#1493;&#1498;%20&#1493;&#1492;&#1513;&#1499;&#1500;&#1492;\&#1488;&#1493;&#1504;&#1497;&#1489;&#1512;&#1505;&#1497;&#1496;&#1492;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01\Mechkar\&#1513;&#1504;&#1514;&#1493;&#1504;&#1497;&#1501;%20&#1505;&#1496;&#1496;&#1497;&#1505;&#1496;&#1497;&#1497;&#1501;\&#1513;&#1504;&#1514;&#1493;&#1503;%202014%20-%20&#1499;&#1500;%20&#1492;&#1508;&#1512;&#1493;&#1497;&#1497;&#1511;&#1496;\&#1495;&#1493;&#1489;&#1512;&#1514;%20&#1502;&#1490;&#1502;&#1493;&#1514;%20&#1502;&#1493;&#1512;&#1495;&#1489;&#1514;%20-%20&#1513;&#1504;&#1514;&#1493;&#1503;%202014\&#1514;&#1512;&#1513;&#1497;&#1502;&#1497;&#1501;\&#1488;&#1493;&#1499;&#1500;&#1493;&#1505;&#1497;&#1497;&#1492;\&#1512;&#1497;&#1489;&#1493;&#1497;%20&#1496;&#1489;&#1506;&#1497;%20&#1500;&#1488;&#1493;&#1512;&#1498;%20&#1492;&#1513;&#1504;&#1497;&#1501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01\Mechkar\&#1513;&#1504;&#1514;&#1493;&#1504;&#1497;&#1501;%20&#1505;&#1496;&#1496;&#1497;&#1505;&#1496;&#1497;&#1497;&#1501;\&#1513;&#1504;&#1514;&#1493;&#1503;%202014%20-%20&#1499;&#1500;%20&#1492;&#1508;&#1512;&#1493;&#1497;&#1497;&#1511;&#1496;\&#1495;&#1493;&#1489;&#1512;&#1514;%20&#1502;&#1490;&#1502;&#1493;&#1514;%20&#1502;&#1493;&#1512;&#1495;&#1489;&#1514;%20-%20&#1513;&#1504;&#1514;&#1493;&#1503;%202014\&#1514;&#1512;&#1513;&#1497;&#1502;&#1497;&#1501;\&#1488;&#1493;&#1499;&#1500;&#1493;&#1505;&#1497;&#1497;&#1492;\&#1502;&#1510;&#1490;&#1514;-&#1492;&#1490;&#1497;&#1512;&#1492;%20&#1489;&#1497;&#1503;%20&#1497;&#1497;&#1513;&#1493;&#1489;&#1497;&#150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415323028624061E-2"/>
          <c:y val="3.6191901266572901E-2"/>
          <c:w val="0.93193901394468714"/>
          <c:h val="0.72597710026067697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txPr>
              <a:bodyPr rot="-5400000" vert="horz"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גיליון1!$C$6:$C$30</c:f>
              <c:strCache>
                <c:ptCount val="25"/>
                <c:pt idx="0">
                  <c:v>1961 מפקד</c:v>
                </c:pt>
                <c:pt idx="1">
                  <c:v>1972 מפקד</c:v>
                </c:pt>
                <c:pt idx="2">
                  <c:v>1974</c:v>
                </c:pt>
                <c:pt idx="3">
                  <c:v>1976</c:v>
                </c:pt>
                <c:pt idx="4">
                  <c:v>1978</c:v>
                </c:pt>
                <c:pt idx="5">
                  <c:v>1980</c:v>
                </c:pt>
                <c:pt idx="6">
                  <c:v>1982</c:v>
                </c:pt>
                <c:pt idx="7">
                  <c:v>1983 מפקד</c:v>
                </c:pt>
                <c:pt idx="8">
                  <c:v>1984</c:v>
                </c:pt>
                <c:pt idx="9">
                  <c:v>1986</c:v>
                </c:pt>
                <c:pt idx="10">
                  <c:v>1988</c:v>
                </c:pt>
                <c:pt idx="11">
                  <c:v>1990</c:v>
                </c:pt>
                <c:pt idx="12">
                  <c:v>1992</c:v>
                </c:pt>
                <c:pt idx="13">
                  <c:v>1994</c:v>
                </c:pt>
                <c:pt idx="14">
                  <c:v>1995 מפקד</c:v>
                </c:pt>
                <c:pt idx="15">
                  <c:v>1996</c:v>
                </c:pt>
                <c:pt idx="16">
                  <c:v>1998</c:v>
                </c:pt>
                <c:pt idx="17">
                  <c:v>2000</c:v>
                </c:pt>
                <c:pt idx="18">
                  <c:v>2002</c:v>
                </c:pt>
                <c:pt idx="19">
                  <c:v>2004</c:v>
                </c:pt>
                <c:pt idx="20">
                  <c:v>2006</c:v>
                </c:pt>
                <c:pt idx="21">
                  <c:v>2008 מפקד</c:v>
                </c:pt>
                <c:pt idx="22">
                  <c:v>2010</c:v>
                </c:pt>
                <c:pt idx="23">
                  <c:v>2012</c:v>
                </c:pt>
                <c:pt idx="24">
                  <c:v>2013</c:v>
                </c:pt>
              </c:strCache>
            </c:strRef>
          </c:cat>
          <c:val>
            <c:numRef>
              <c:f>גיליון1!$D$6:$D$30</c:f>
              <c:numCache>
                <c:formatCode>General</c:formatCode>
                <c:ptCount val="25"/>
                <c:pt idx="0">
                  <c:v>386.1</c:v>
                </c:pt>
                <c:pt idx="1">
                  <c:v>363.8</c:v>
                </c:pt>
                <c:pt idx="2">
                  <c:v>360.3</c:v>
                </c:pt>
                <c:pt idx="3">
                  <c:v>348.5</c:v>
                </c:pt>
                <c:pt idx="4">
                  <c:v>339.8</c:v>
                </c:pt>
                <c:pt idx="5">
                  <c:v>334.9</c:v>
                </c:pt>
                <c:pt idx="6">
                  <c:v>325.7</c:v>
                </c:pt>
                <c:pt idx="7">
                  <c:v>327.3</c:v>
                </c:pt>
                <c:pt idx="8">
                  <c:v>325.39999999999998</c:v>
                </c:pt>
                <c:pt idx="9">
                  <c:v>320.3</c:v>
                </c:pt>
                <c:pt idx="10">
                  <c:v>317.8</c:v>
                </c:pt>
                <c:pt idx="11">
                  <c:v>339.4</c:v>
                </c:pt>
                <c:pt idx="12">
                  <c:v>356.9</c:v>
                </c:pt>
                <c:pt idx="13">
                  <c:v>355.2</c:v>
                </c:pt>
                <c:pt idx="14">
                  <c:v>348.2</c:v>
                </c:pt>
                <c:pt idx="15">
                  <c:v>349.2</c:v>
                </c:pt>
                <c:pt idx="16">
                  <c:v>348.1</c:v>
                </c:pt>
                <c:pt idx="17">
                  <c:v>354.4</c:v>
                </c:pt>
                <c:pt idx="18">
                  <c:v>360.4</c:v>
                </c:pt>
                <c:pt idx="19">
                  <c:v>371.4</c:v>
                </c:pt>
                <c:pt idx="20">
                  <c:v>384.4</c:v>
                </c:pt>
                <c:pt idx="21">
                  <c:v>402.6</c:v>
                </c:pt>
                <c:pt idx="22">
                  <c:v>404.3</c:v>
                </c:pt>
                <c:pt idx="23">
                  <c:v>414.6</c:v>
                </c:pt>
                <c:pt idx="24">
                  <c:v>418.6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10801792"/>
        <c:axId val="210818944"/>
      </c:barChart>
      <c:catAx>
        <c:axId val="210801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150"/>
            </a:pPr>
            <a:endParaRPr lang="he-IL"/>
          </a:p>
        </c:txPr>
        <c:crossAx val="210818944"/>
        <c:crosses val="autoZero"/>
        <c:auto val="1"/>
        <c:lblAlgn val="ctr"/>
        <c:lblOffset val="100"/>
        <c:noMultiLvlLbl val="0"/>
      </c:catAx>
      <c:valAx>
        <c:axId val="210818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210801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121613578000371E-2"/>
          <c:y val="4.1103125134116444E-2"/>
          <c:w val="0.93503965352063179"/>
          <c:h val="0.68646137067640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גיליון1!$A$2</c:f>
              <c:strCache>
                <c:ptCount val="1"/>
                <c:pt idx="0">
                  <c:v>ישראל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גיליון1!$B$1:$C$1</c:f>
              <c:strCache>
                <c:ptCount val="2"/>
                <c:pt idx="0">
                  <c:v>רווקות</c:v>
                </c:pt>
                <c:pt idx="1">
                  <c:v>רווקים</c:v>
                </c:pt>
              </c:strCache>
            </c:strRef>
          </c:cat>
          <c:val>
            <c:numRef>
              <c:f>גיליון1!$B$2:$C$2</c:f>
              <c:numCache>
                <c:formatCode>0.0</c:formatCode>
                <c:ptCount val="2"/>
                <c:pt idx="0" formatCode="General">
                  <c:v>30.8</c:v>
                </c:pt>
                <c:pt idx="1">
                  <c:v>46.1</c:v>
                </c:pt>
              </c:numCache>
            </c:numRef>
          </c:val>
        </c:ser>
        <c:ser>
          <c:idx val="1"/>
          <c:order val="1"/>
          <c:tx>
            <c:strRef>
              <c:f>גיליון1!$A$3</c:f>
              <c:strCache>
                <c:ptCount val="1"/>
                <c:pt idx="0">
                  <c:v>תל-אביב-יפו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גיליון1!$B$1:$C$1</c:f>
              <c:strCache>
                <c:ptCount val="2"/>
                <c:pt idx="0">
                  <c:v>רווקות</c:v>
                </c:pt>
                <c:pt idx="1">
                  <c:v>רווקים</c:v>
                </c:pt>
              </c:strCache>
            </c:strRef>
          </c:cat>
          <c:val>
            <c:numRef>
              <c:f>גיליון1!$B$3:$C$3</c:f>
              <c:numCache>
                <c:formatCode>0.0</c:formatCode>
                <c:ptCount val="2"/>
                <c:pt idx="0" formatCode="General">
                  <c:v>56.8</c:v>
                </c:pt>
                <c:pt idx="1">
                  <c:v>68.599999999999994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0729088"/>
        <c:axId val="240730880"/>
      </c:barChart>
      <c:catAx>
        <c:axId val="24072908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/>
            </a:pPr>
            <a:endParaRPr lang="he-IL"/>
          </a:p>
        </c:txPr>
        <c:crossAx val="240730880"/>
        <c:crosses val="autoZero"/>
        <c:auto val="1"/>
        <c:lblAlgn val="ctr"/>
        <c:lblOffset val="100"/>
        <c:noMultiLvlLbl val="0"/>
      </c:catAx>
      <c:valAx>
        <c:axId val="240730880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240729088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3276819555222984"/>
          <c:y val="0.8765863084759119"/>
          <c:w val="0.35039551481550768"/>
          <c:h val="8.9397452361438007E-2"/>
        </c:manualLayout>
      </c:layout>
      <c:overlay val="0"/>
      <c:txPr>
        <a:bodyPr/>
        <a:lstStyle/>
        <a:p>
          <a:pPr>
            <a:defRPr sz="16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814532632664979E-2"/>
          <c:y val="2.3051439517109237E-2"/>
          <c:w val="0.92534673446596716"/>
          <c:h val="0.59859225411735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גיליון1!$A$2</c:f>
              <c:strCache>
                <c:ptCount val="1"/>
                <c:pt idx="0">
                  <c:v> ת"א -יפו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398848092152627E-3"/>
                  <c:y val="8.93861160785103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797696184305784E-3"/>
                  <c:y val="8.93861160785103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797696184305254E-3"/>
                  <c:y val="7.90723334540668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3196544276457886E-3"/>
                  <c:y val="8.5948188537029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559033288725005E-16"/>
                  <c:y val="7.56344059125856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 baseline="0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גיליון1!$B$1:$E$1</c:f>
              <c:strCache>
                <c:ptCount val="4"/>
                <c:pt idx="0">
                  <c:v>משקי  בית עם נפש אחת </c:v>
                </c:pt>
                <c:pt idx="1">
                  <c:v>משקי בית משפחתיים</c:v>
                </c:pt>
                <c:pt idx="2">
                  <c:v>משקי בית עם ילדים עד גיל 17</c:v>
                </c:pt>
                <c:pt idx="3">
                  <c:v>משקי בית יהודים</c:v>
                </c:pt>
              </c:strCache>
            </c:strRef>
          </c:cat>
          <c:val>
            <c:numRef>
              <c:f>גיליון1!$B$2:$E$2</c:f>
              <c:numCache>
                <c:formatCode>0%</c:formatCode>
                <c:ptCount val="4"/>
                <c:pt idx="0">
                  <c:v>0.40200000000000002</c:v>
                </c:pt>
                <c:pt idx="1">
                  <c:v>0.56299999999999994</c:v>
                </c:pt>
                <c:pt idx="2">
                  <c:v>0.23899999999999999</c:v>
                </c:pt>
                <c:pt idx="3">
                  <c:v>0.94699999999999995</c:v>
                </c:pt>
              </c:numCache>
            </c:numRef>
          </c:val>
        </c:ser>
        <c:ser>
          <c:idx val="1"/>
          <c:order val="1"/>
          <c:tx>
            <c:strRef>
              <c:f>גיליון1!$A$3</c:f>
              <c:strCache>
                <c:ptCount val="1"/>
                <c:pt idx="0">
                  <c:v> ישראל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3196544276457886E-3"/>
                  <c:y val="7.90723334540668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398848092152627E-3"/>
                  <c:y val="7.90723334540668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7.90723334540668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8.93861160785104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797696184305254E-3"/>
                  <c:y val="8.25102609955480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גיליון1!$B$1:$E$1</c:f>
              <c:strCache>
                <c:ptCount val="4"/>
                <c:pt idx="0">
                  <c:v>משקי  בית עם נפש אחת </c:v>
                </c:pt>
                <c:pt idx="1">
                  <c:v>משקי בית משפחתיים</c:v>
                </c:pt>
                <c:pt idx="2">
                  <c:v>משקי בית עם ילדים עד גיל 17</c:v>
                </c:pt>
                <c:pt idx="3">
                  <c:v>משקי בית יהודים</c:v>
                </c:pt>
              </c:strCache>
            </c:strRef>
          </c:cat>
          <c:val>
            <c:numRef>
              <c:f>גיליון1!$B$3:$E$3</c:f>
              <c:numCache>
                <c:formatCode>0%</c:formatCode>
                <c:ptCount val="4"/>
                <c:pt idx="0">
                  <c:v>0.187</c:v>
                </c:pt>
                <c:pt idx="1">
                  <c:v>0.79800000000000004</c:v>
                </c:pt>
                <c:pt idx="2">
                  <c:v>0.45</c:v>
                </c:pt>
                <c:pt idx="3">
                  <c:v>0.82799999999999996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8"/>
        <c:axId val="24809856"/>
        <c:axId val="25197568"/>
      </c:barChart>
      <c:catAx>
        <c:axId val="24809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he-IL"/>
          </a:p>
        </c:txPr>
        <c:crossAx val="25197568"/>
        <c:crosses val="autoZero"/>
        <c:auto val="1"/>
        <c:lblAlgn val="ctr"/>
        <c:lblOffset val="100"/>
        <c:noMultiLvlLbl val="0"/>
      </c:catAx>
      <c:valAx>
        <c:axId val="25197568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4809856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31679483909003814"/>
          <c:y val="0.81276266238617179"/>
          <c:w val="0.40096744386433336"/>
          <c:h val="8.1465888991214611E-2"/>
        </c:manualLayout>
      </c:layout>
      <c:overlay val="0"/>
      <c:spPr>
        <a:ln>
          <a:noFill/>
        </a:ln>
      </c:spPr>
      <c:txPr>
        <a:bodyPr/>
        <a:lstStyle/>
        <a:p>
          <a:pPr>
            <a:defRPr sz="1400" b="1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he-I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83846539573685E-2"/>
          <c:y val="0.21196728732268519"/>
          <c:w val="0.90374488870475556"/>
          <c:h val="0.64468693785796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נתונים!#REF!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6600"/>
              </a:solidFill>
              <a:ln w="25400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 w="25400">
                <a:noFill/>
              </a:ln>
            </c:spPr>
          </c:dPt>
          <c:dLbls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נתונים!$A$2:$A$5</c:f>
              <c:strCache>
                <c:ptCount val="4"/>
                <c:pt idx="0">
                  <c:v>ישראל</c:v>
                </c:pt>
                <c:pt idx="1">
                  <c:v>ת"א-יפו</c:v>
                </c:pt>
                <c:pt idx="2">
                  <c:v>ירושלים</c:v>
                </c:pt>
                <c:pt idx="3">
                  <c:v>חיפה</c:v>
                </c:pt>
              </c:strCache>
            </c:strRef>
          </c:cat>
          <c:val>
            <c:numRef>
              <c:f>נתונים!$B$2:$B$5</c:f>
              <c:numCache>
                <c:formatCode>General</c:formatCode>
                <c:ptCount val="4"/>
                <c:pt idx="0" formatCode="0.0">
                  <c:v>42</c:v>
                </c:pt>
                <c:pt idx="1">
                  <c:v>68.2</c:v>
                </c:pt>
                <c:pt idx="2">
                  <c:v>39.1</c:v>
                </c:pt>
                <c:pt idx="3">
                  <c:v>61.1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0760320"/>
        <c:axId val="240761856"/>
      </c:barChart>
      <c:catAx>
        <c:axId val="24076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(Hebrew)"/>
                <a:ea typeface="Arial (Hebrew)"/>
                <a:cs typeface="Arial (Hebrew)"/>
              </a:defRPr>
            </a:pPr>
            <a:endParaRPr lang="he-IL"/>
          </a:p>
        </c:txPr>
        <c:crossAx val="240761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0761856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chemeClr val="bg1">
                  <a:lumMod val="50000"/>
                </a:scheme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975" b="1" i="0" u="none" strike="noStrike" baseline="0">
                    <a:solidFill>
                      <a:schemeClr val="bg1">
                        <a:lumMod val="65000"/>
                      </a:schemeClr>
                    </a:solidFill>
                    <a:latin typeface="Arial (Hebrew)"/>
                    <a:ea typeface="Arial (Hebrew)"/>
                    <a:cs typeface="Arial (Hebrew)"/>
                  </a:defRPr>
                </a:pPr>
                <a:r>
                  <a:rPr lang="he-IL" sz="1400" dirty="0">
                    <a:solidFill>
                      <a:schemeClr val="bg1">
                        <a:lumMod val="65000"/>
                      </a:schemeClr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2.5166054501913497E-2"/>
              <c:y val="7.6122296645558432E-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240760320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xmlns:mc="http://schemas.openxmlformats.org/markup-compatibility/2006" xmlns:a14="http://schemas.microsoft.com/office/drawing/2010/main" val="FFFFFF" mc:Ignorable="a14" a14:legacySpreadsheetColorIndex="9"/>
        </a:gs>
        <a:gs pos="100000">
          <a:srgbClr xmlns:mc="http://schemas.openxmlformats.org/markup-compatibility/2006" xmlns:a14="http://schemas.microsoft.com/office/drawing/2010/main" val="FFFFFF" mc:Ignorable="a14" a14:legacySpreadsheetColorIndex="9">
            <a:gamma/>
            <a:tint val="39216"/>
            <a:invGamma/>
          </a:srgbClr>
        </a:gs>
      </a:gsLst>
      <a:lin ang="5400000" scaled="1"/>
    </a:gradFill>
    <a:ln w="12700">
      <a:noFill/>
      <a:prstDash val="solid"/>
    </a:ln>
  </c:spPr>
  <c:txPr>
    <a:bodyPr/>
    <a:lstStyle/>
    <a:p>
      <a:pPr>
        <a:defRPr sz="15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63206956781648E-2"/>
          <c:y val="0.12184641236023017"/>
          <c:w val="0.86988926533572086"/>
          <c:h val="0.62439868363625517"/>
        </c:manualLayout>
      </c:layout>
      <c:lineChart>
        <c:grouping val="standard"/>
        <c:varyColors val="0"/>
        <c:ser>
          <c:idx val="1"/>
          <c:order val="0"/>
          <c:tx>
            <c:strRef>
              <c:f>'[קו העוני_משקי בית.xls]נתונים -בהשוואה לישראל'!$C$3</c:f>
              <c:strCache>
                <c:ptCount val="1"/>
                <c:pt idx="0">
                  <c:v>ת"א-יפו </c:v>
                </c:pt>
              </c:strCache>
            </c:strRef>
          </c:tx>
          <c:spPr>
            <a:ln w="34925">
              <a:solidFill>
                <a:srgbClr val="3333FF"/>
              </a:solidFill>
              <a:prstDash val="solid"/>
            </a:ln>
          </c:spPr>
          <c:marker>
            <c:symbol val="square"/>
            <c:size val="3"/>
            <c:spPr>
              <a:solidFill>
                <a:srgbClr val="3333FF"/>
              </a:solidFill>
              <a:ln>
                <a:solidFill>
                  <a:srgbClr val="3333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6.634149877885508E-3"/>
                  <c:y val="3.6872957617572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741010730549141E-2"/>
                  <c:y val="2.69720121618461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586711555048575E-2"/>
                  <c:y val="5.0074322392869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300" b="1" i="0" u="none" strike="noStrike" baseline="0">
                    <a:solidFill>
                      <a:srgbClr val="3333FF"/>
                    </a:solidFill>
                    <a:latin typeface="Arial"/>
                    <a:ea typeface="Arial"/>
                    <a:cs typeface="Arial"/>
                  </a:defRPr>
                </a:pPr>
                <a:endParaRPr lang="he-I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'[קו העוני_משקי בית.xls]נתונים -בהשוואה לישראל'!$B$10:$B$22</c:f>
              <c:numCache>
                <c:formatCode>General</c:formatCode>
                <c:ptCount val="13"/>
                <c:pt idx="0">
                  <c:v>1995</c:v>
                </c:pt>
                <c:pt idx="1">
                  <c:v>2000</c:v>
                </c:pt>
                <c:pt idx="2">
                  <c:v>2001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'[קו העוני_משקי בית.xls]נתונים -בהשוואה לישראל'!$C$10:$C$22</c:f>
              <c:numCache>
                <c:formatCode>0.0</c:formatCode>
                <c:ptCount val="13"/>
                <c:pt idx="0">
                  <c:v>13.8</c:v>
                </c:pt>
                <c:pt idx="1">
                  <c:v>12.4</c:v>
                </c:pt>
                <c:pt idx="2">
                  <c:v>12</c:v>
                </c:pt>
                <c:pt idx="3">
                  <c:v>10.9</c:v>
                </c:pt>
                <c:pt idx="4">
                  <c:v>11.2</c:v>
                </c:pt>
                <c:pt idx="5">
                  <c:v>12.4</c:v>
                </c:pt>
                <c:pt idx="6">
                  <c:v>9.5</c:v>
                </c:pt>
                <c:pt idx="7">
                  <c:v>9.6</c:v>
                </c:pt>
                <c:pt idx="8">
                  <c:v>12.5</c:v>
                </c:pt>
                <c:pt idx="9">
                  <c:v>10</c:v>
                </c:pt>
                <c:pt idx="10">
                  <c:v>10.5</c:v>
                </c:pt>
                <c:pt idx="11">
                  <c:v>10.3</c:v>
                </c:pt>
                <c:pt idx="12">
                  <c:v>10.199999999999999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'[קו העוני_משקי בית.xls]נתונים -בהשוואה לישראל'!$D$3</c:f>
              <c:strCache>
                <c:ptCount val="1"/>
                <c:pt idx="0">
                  <c:v>ישראל</c:v>
                </c:pt>
              </c:strCache>
            </c:strRef>
          </c:tx>
          <c:spPr>
            <a:ln w="34925">
              <a:solidFill>
                <a:srgbClr val="FF6600"/>
              </a:solidFill>
              <a:prstDash val="solid"/>
            </a:ln>
          </c:spPr>
          <c:marker>
            <c:symbol val="triangle"/>
            <c:size val="4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4869840558186454E-2"/>
                  <c:y val="-2.58704295626413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187566660174546E-2"/>
                  <c:y val="-2.10657207453028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752916561586388E-2"/>
                  <c:y val="-2.29422312309971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445429792169987E-2"/>
                  <c:y val="-2.52893319968876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209861667647416E-2"/>
                  <c:y val="-2.44928666094955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863970360867931E-2"/>
                  <c:y val="-2.4712195629011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7084469885400277E-2"/>
                  <c:y val="-2.2689639042644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6889432247641034E-2"/>
                  <c:y val="-3.1675543957627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277301109669547E-2"/>
                  <c:y val="-3.271228386415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7174711284433557E-2"/>
                  <c:y val="-1.8665889693183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2052818048465423E-2"/>
                  <c:y val="-3.0427558370453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5978582417396071E-2"/>
                  <c:y val="-2.92871204134063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4.0949781474374787E-2"/>
                  <c:y val="-2.41587585875699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6378154153761423E-2"/>
                  <c:y val="-2.58106598061380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4.2737813814135259E-2"/>
                  <c:y val="-3.6494373846833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2304832713754646E-2"/>
                  <c:y val="-3.6303630363036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300" b="1" i="0" u="none" strike="noStrike" baseline="0">
                    <a:solidFill>
                      <a:srgbClr val="FF6600"/>
                    </a:solidFill>
                    <a:latin typeface="Arial" panose="020B0604020202020204" pitchFamily="34" charset="0"/>
                    <a:ea typeface="Arial"/>
                    <a:cs typeface="Arial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'[קו העוני_משקי בית.xls]נתונים -בהשוואה לישראל'!$B$10:$B$22</c:f>
              <c:numCache>
                <c:formatCode>General</c:formatCode>
                <c:ptCount val="13"/>
                <c:pt idx="0">
                  <c:v>1995</c:v>
                </c:pt>
                <c:pt idx="1">
                  <c:v>2000</c:v>
                </c:pt>
                <c:pt idx="2">
                  <c:v>2001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'[קו העוני_משקי בית.xls]נתונים -בהשוואה לישראל'!$D$10:$D$22</c:f>
              <c:numCache>
                <c:formatCode>0.0</c:formatCode>
                <c:ptCount val="13"/>
                <c:pt idx="0">
                  <c:v>16.8</c:v>
                </c:pt>
                <c:pt idx="1">
                  <c:v>17.600000000000001</c:v>
                </c:pt>
                <c:pt idx="2">
                  <c:v>17.7</c:v>
                </c:pt>
                <c:pt idx="3">
                  <c:v>19.3</c:v>
                </c:pt>
                <c:pt idx="4">
                  <c:v>20.2</c:v>
                </c:pt>
                <c:pt idx="5">
                  <c:v>20.6</c:v>
                </c:pt>
                <c:pt idx="6">
                  <c:v>20</c:v>
                </c:pt>
                <c:pt idx="7">
                  <c:v>19.899999999999999</c:v>
                </c:pt>
                <c:pt idx="8">
                  <c:v>19.899999999999999</c:v>
                </c:pt>
                <c:pt idx="9">
                  <c:v>20.5</c:v>
                </c:pt>
                <c:pt idx="10">
                  <c:v>19.8</c:v>
                </c:pt>
                <c:pt idx="11">
                  <c:v>19.899999999999999</c:v>
                </c:pt>
                <c:pt idx="12">
                  <c:v>19.399999999999999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797440"/>
        <c:axId val="204798976"/>
      </c:lineChart>
      <c:catAx>
        <c:axId val="20479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204798976"/>
        <c:crossesAt val="100"/>
        <c:auto val="1"/>
        <c:lblAlgn val="ctr"/>
        <c:lblOffset val="100"/>
        <c:tickLblSkip val="1"/>
        <c:tickMarkSkip val="1"/>
        <c:noMultiLvlLbl val="0"/>
      </c:catAx>
      <c:valAx>
        <c:axId val="204798976"/>
        <c:scaling>
          <c:orientation val="minMax"/>
          <c:max val="30"/>
          <c:min val="0"/>
        </c:scaling>
        <c:delete val="0"/>
        <c:axPos val="l"/>
        <c:majorGridlines>
          <c:spPr>
            <a:ln w="3175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204797440"/>
        <c:crosses val="autoZero"/>
        <c:crossBetween val="midCat"/>
        <c:majorUnit val="5"/>
        <c:minorUnit val="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6024250601157312"/>
          <c:y val="0.88415291685052422"/>
          <c:w val="0.45795841422516143"/>
          <c:h val="8.9108910891089077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rgbClr val="FFFFFF"/>
    </a:solidFill>
    <a:ln w="12700">
      <a:noFill/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393309637591196E-2"/>
          <c:y val="3.6196492601894101E-2"/>
          <c:w val="0.84901129799379826"/>
          <c:h val="0.67961962247734797"/>
        </c:manualLayout>
      </c:layout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 בדירות בבעלות  </c:v>
                </c:pt>
              </c:strCache>
            </c:strRef>
          </c:tx>
          <c:spPr>
            <a:ln w="508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0"/>
              <c:layout>
                <c:manualLayout>
                  <c:x val="-2.9056875449964003E-2"/>
                  <c:y val="2.81329151064730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9056875449964003E-2"/>
                  <c:y val="3.431768586331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3.0496760259179266E-2"/>
                  <c:y val="2.81329151064730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4787560302262434E-2"/>
                  <c:y val="3.7410071241741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329733621310295E-2"/>
                  <c:y val="2.81329151064730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גיליון1!$A$2:$A$18</c:f>
              <c:strCache>
                <c:ptCount val="17"/>
                <c:pt idx="0">
                  <c:v>1991</c:v>
                </c:pt>
                <c:pt idx="1">
                  <c:v>1992/3</c:v>
                </c:pt>
                <c:pt idx="2">
                  <c:v>1995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</c:strCache>
            </c:strRef>
          </c:cat>
          <c:val>
            <c:numRef>
              <c:f>גיליון1!$B$2:$B$18</c:f>
              <c:numCache>
                <c:formatCode>0.0</c:formatCode>
                <c:ptCount val="17"/>
                <c:pt idx="0">
                  <c:v>58.3</c:v>
                </c:pt>
                <c:pt idx="1">
                  <c:v>59.8</c:v>
                </c:pt>
                <c:pt idx="2">
                  <c:v>58</c:v>
                </c:pt>
                <c:pt idx="3">
                  <c:v>57.7</c:v>
                </c:pt>
                <c:pt idx="4">
                  <c:v>54.7</c:v>
                </c:pt>
                <c:pt idx="5">
                  <c:v>50.7</c:v>
                </c:pt>
                <c:pt idx="6">
                  <c:v>53.2</c:v>
                </c:pt>
                <c:pt idx="7">
                  <c:v>46.7</c:v>
                </c:pt>
                <c:pt idx="8">
                  <c:v>49.8</c:v>
                </c:pt>
                <c:pt idx="9">
                  <c:v>47.7</c:v>
                </c:pt>
                <c:pt idx="10">
                  <c:v>45.4</c:v>
                </c:pt>
                <c:pt idx="11">
                  <c:v>46.2</c:v>
                </c:pt>
                <c:pt idx="12">
                  <c:v>47.4</c:v>
                </c:pt>
                <c:pt idx="13">
                  <c:v>43.9</c:v>
                </c:pt>
                <c:pt idx="14">
                  <c:v>45.5</c:v>
                </c:pt>
                <c:pt idx="15">
                  <c:v>44.1</c:v>
                </c:pt>
                <c:pt idx="16">
                  <c:v>45.6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 בדירות שכורות  </c:v>
                </c:pt>
              </c:strCache>
            </c:strRef>
          </c:tx>
          <c:spPr>
            <a:ln w="53975"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10"/>
              <c:layout>
                <c:manualLayout>
                  <c:x val="-2.1857451403887691E-2"/>
                  <c:y val="-4.050245662016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9056875449964003E-2"/>
                  <c:y val="-6.83339250259687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3.0496760259179266E-2"/>
                  <c:y val="-7.4518695782814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4787560302262434E-2"/>
                  <c:y val="-6.524153964754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329733621310295E-2"/>
                  <c:y val="-3.7410071241741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he-I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גיליון1!$A$2:$A$18</c:f>
              <c:strCache>
                <c:ptCount val="17"/>
                <c:pt idx="0">
                  <c:v>1991</c:v>
                </c:pt>
                <c:pt idx="1">
                  <c:v>1992/3</c:v>
                </c:pt>
                <c:pt idx="2">
                  <c:v>1995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</c:strCache>
            </c:strRef>
          </c:cat>
          <c:val>
            <c:numRef>
              <c:f>גיליון1!$C$2:$C$18</c:f>
              <c:numCache>
                <c:formatCode>0.0</c:formatCode>
                <c:ptCount val="17"/>
                <c:pt idx="0">
                  <c:v>35.5</c:v>
                </c:pt>
                <c:pt idx="1">
                  <c:v>28.5</c:v>
                </c:pt>
                <c:pt idx="2">
                  <c:v>33.1</c:v>
                </c:pt>
                <c:pt idx="3">
                  <c:v>33.5</c:v>
                </c:pt>
                <c:pt idx="4">
                  <c:v>35.700000000000003</c:v>
                </c:pt>
                <c:pt idx="5">
                  <c:v>39.200000000000003</c:v>
                </c:pt>
                <c:pt idx="6">
                  <c:v>38.200000000000003</c:v>
                </c:pt>
                <c:pt idx="7">
                  <c:v>43.6</c:v>
                </c:pt>
                <c:pt idx="8">
                  <c:v>42.2</c:v>
                </c:pt>
                <c:pt idx="9">
                  <c:v>42.8</c:v>
                </c:pt>
                <c:pt idx="10">
                  <c:v>45.7</c:v>
                </c:pt>
                <c:pt idx="11">
                  <c:v>45.7</c:v>
                </c:pt>
                <c:pt idx="12">
                  <c:v>43</c:v>
                </c:pt>
                <c:pt idx="13">
                  <c:v>48.1</c:v>
                </c:pt>
                <c:pt idx="14">
                  <c:v>47.3</c:v>
                </c:pt>
                <c:pt idx="15">
                  <c:v>48.6</c:v>
                </c:pt>
                <c:pt idx="16">
                  <c:v>46.4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3075712"/>
        <c:axId val="243110272"/>
      </c:lineChart>
      <c:catAx>
        <c:axId val="243075712"/>
        <c:scaling>
          <c:orientation val="minMax"/>
        </c:scaling>
        <c:delete val="0"/>
        <c:axPos val="b"/>
        <c:majorTickMark val="out"/>
        <c:minorTickMark val="none"/>
        <c:tickLblPos val="nextTo"/>
        <c:crossAx val="243110272"/>
        <c:crosses val="autoZero"/>
        <c:auto val="1"/>
        <c:lblAlgn val="ctr"/>
        <c:lblOffset val="100"/>
        <c:noMultiLvlLbl val="0"/>
      </c:catAx>
      <c:valAx>
        <c:axId val="243110272"/>
        <c:scaling>
          <c:orientation val="minMax"/>
          <c:max val="1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43075712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0.72820734341252702"/>
          <c:y val="5.1751463121189209E-2"/>
          <c:w val="0.19441324694024481"/>
          <c:h val="0.18729174738473464"/>
        </c:manualLayout>
      </c:layout>
      <c:overlay val="0"/>
      <c:spPr>
        <a:solidFill>
          <a:schemeClr val="bg1"/>
        </a:solidFill>
        <a:ln>
          <a:solidFill>
            <a:schemeClr val="bg1">
              <a:lumMod val="65000"/>
            </a:schemeClr>
          </a:solidFill>
        </a:ln>
      </c:spPr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he-I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864208658582904E-2"/>
          <c:y val="3.8223229481569136E-2"/>
          <c:w val="0.92629705844004917"/>
          <c:h val="0.71252962633781436"/>
        </c:manualLayout>
      </c:layout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מינהל השירותים החברתיים  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גיליון1!$A$2:$A$18</c:f>
              <c:numCache>
                <c:formatCode>General</c:formatCode>
                <c:ptCount val="17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</c:numCache>
            </c:numRef>
          </c:cat>
          <c:val>
            <c:numRef>
              <c:f>גיליון1!$B$2:$B$18</c:f>
              <c:numCache>
                <c:formatCode>0.0</c:formatCode>
                <c:ptCount val="17"/>
                <c:pt idx="0">
                  <c:v>15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15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13</c:v>
                </c:pt>
                <c:pt idx="9">
                  <c:v>13</c:v>
                </c:pt>
                <c:pt idx="10">
                  <c:v>12.6</c:v>
                </c:pt>
                <c:pt idx="11">
                  <c:v>12</c:v>
                </c:pt>
                <c:pt idx="12">
                  <c:v>11.9</c:v>
                </c:pt>
                <c:pt idx="13">
                  <c:v>11.6</c:v>
                </c:pt>
                <c:pt idx="14">
                  <c:v>11.6</c:v>
                </c:pt>
                <c:pt idx="15">
                  <c:v>10.9</c:v>
                </c:pt>
                <c:pt idx="16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אגף דרום 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גיליון1!$A$2:$A$18</c:f>
              <c:numCache>
                <c:formatCode>General</c:formatCode>
                <c:ptCount val="17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</c:numCache>
            </c:numRef>
          </c:cat>
          <c:val>
            <c:numRef>
              <c:f>גיליון1!$C$2:$C$18</c:f>
              <c:numCache>
                <c:formatCode>0.0</c:formatCode>
                <c:ptCount val="17"/>
                <c:pt idx="0">
                  <c:v>28.7</c:v>
                </c:pt>
                <c:pt idx="1">
                  <c:v>27.8</c:v>
                </c:pt>
                <c:pt idx="2">
                  <c:v>30</c:v>
                </c:pt>
                <c:pt idx="3">
                  <c:v>29.3</c:v>
                </c:pt>
                <c:pt idx="4">
                  <c:v>30.3</c:v>
                </c:pt>
                <c:pt idx="5">
                  <c:v>27</c:v>
                </c:pt>
                <c:pt idx="6">
                  <c:v>26.7</c:v>
                </c:pt>
                <c:pt idx="7">
                  <c:v>27.4</c:v>
                </c:pt>
                <c:pt idx="8">
                  <c:v>26.6</c:v>
                </c:pt>
                <c:pt idx="9">
                  <c:v>27</c:v>
                </c:pt>
                <c:pt idx="10">
                  <c:v>26.1</c:v>
                </c:pt>
                <c:pt idx="11">
                  <c:v>25.2</c:v>
                </c:pt>
                <c:pt idx="12">
                  <c:v>25.2</c:v>
                </c:pt>
                <c:pt idx="13">
                  <c:v>24.8</c:v>
                </c:pt>
                <c:pt idx="14">
                  <c:v>24.5</c:v>
                </c:pt>
                <c:pt idx="15">
                  <c:v>22.9</c:v>
                </c:pt>
                <c:pt idx="16">
                  <c:v>20.8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אגף מרכז וצפון 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>
                    <a:solidFill>
                      <a:schemeClr val="accent3"/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גיליון1!$A$2:$A$18</c:f>
              <c:numCache>
                <c:formatCode>General</c:formatCode>
                <c:ptCount val="17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</c:numCache>
            </c:numRef>
          </c:cat>
          <c:val>
            <c:numRef>
              <c:f>גיליון1!$D$2:$D$18</c:f>
              <c:numCache>
                <c:formatCode>0.0</c:formatCode>
                <c:ptCount val="17"/>
                <c:pt idx="0">
                  <c:v>7.1</c:v>
                </c:pt>
                <c:pt idx="1">
                  <c:v>7.4</c:v>
                </c:pt>
                <c:pt idx="2">
                  <c:v>7.5</c:v>
                </c:pt>
                <c:pt idx="3">
                  <c:v>7.6</c:v>
                </c:pt>
                <c:pt idx="4">
                  <c:v>8</c:v>
                </c:pt>
                <c:pt idx="5">
                  <c:v>7.8</c:v>
                </c:pt>
                <c:pt idx="6">
                  <c:v>7.5</c:v>
                </c:pt>
                <c:pt idx="7">
                  <c:v>7.5</c:v>
                </c:pt>
                <c:pt idx="8">
                  <c:v>7.2</c:v>
                </c:pt>
                <c:pt idx="9">
                  <c:v>6.9</c:v>
                </c:pt>
                <c:pt idx="10">
                  <c:v>6.5</c:v>
                </c:pt>
                <c:pt idx="11">
                  <c:v>6.3</c:v>
                </c:pt>
                <c:pt idx="12">
                  <c:v>5.7</c:v>
                </c:pt>
                <c:pt idx="13">
                  <c:v>5.5</c:v>
                </c:pt>
                <c:pt idx="14">
                  <c:v>5.5</c:v>
                </c:pt>
                <c:pt idx="15">
                  <c:v>5.2</c:v>
                </c:pt>
                <c:pt idx="16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אגף מזרח 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>
                    <a:solidFill>
                      <a:schemeClr val="accent4"/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גיליון1!$A$2:$A$18</c:f>
              <c:numCache>
                <c:formatCode>General</c:formatCode>
                <c:ptCount val="17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</c:numCache>
            </c:numRef>
          </c:cat>
          <c:val>
            <c:numRef>
              <c:f>גיליון1!$E$2:$E$18</c:f>
              <c:numCache>
                <c:formatCode>0.0</c:formatCode>
                <c:ptCount val="17"/>
                <c:pt idx="0">
                  <c:v>18.899999999999999</c:v>
                </c:pt>
                <c:pt idx="1">
                  <c:v>20.7</c:v>
                </c:pt>
                <c:pt idx="2">
                  <c:v>21.1</c:v>
                </c:pt>
                <c:pt idx="3">
                  <c:v>21</c:v>
                </c:pt>
                <c:pt idx="4">
                  <c:v>19.100000000000001</c:v>
                </c:pt>
                <c:pt idx="5">
                  <c:v>19.5</c:v>
                </c:pt>
                <c:pt idx="6">
                  <c:v>18.600000000000001</c:v>
                </c:pt>
                <c:pt idx="7">
                  <c:v>18.3</c:v>
                </c:pt>
                <c:pt idx="8">
                  <c:v>17.600000000000001</c:v>
                </c:pt>
                <c:pt idx="9">
                  <c:v>17.100000000000001</c:v>
                </c:pt>
                <c:pt idx="10">
                  <c:v>16.399999999999999</c:v>
                </c:pt>
                <c:pt idx="11">
                  <c:v>15.9</c:v>
                </c:pt>
                <c:pt idx="12">
                  <c:v>16.399999999999999</c:v>
                </c:pt>
                <c:pt idx="13">
                  <c:v>16.5</c:v>
                </c:pt>
                <c:pt idx="14">
                  <c:v>16.8</c:v>
                </c:pt>
                <c:pt idx="15">
                  <c:v>16</c:v>
                </c:pt>
                <c:pt idx="16">
                  <c:v>15.3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3283456"/>
        <c:axId val="243284992"/>
      </c:lineChart>
      <c:catAx>
        <c:axId val="24328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3284992"/>
        <c:crosses val="autoZero"/>
        <c:auto val="1"/>
        <c:lblAlgn val="ctr"/>
        <c:lblOffset val="100"/>
        <c:noMultiLvlLbl val="0"/>
      </c:catAx>
      <c:valAx>
        <c:axId val="24328499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432834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357800037414329E-2"/>
          <c:y val="0.884548939006777"/>
          <c:w val="0.89028089091455365"/>
          <c:h val="5.6661296892937821E-2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txPr>
    <a:bodyPr/>
    <a:lstStyle/>
    <a:p>
      <a:pPr>
        <a:defRPr sz="1200"/>
      </a:pPr>
      <a:endParaRPr lang="he-I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גנים עירוניים  -  MUN. KINDERGARTENS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גיליון1!$A$2:$A$15</c:f>
              <c:strCache>
                <c:ptCount val="14"/>
                <c:pt idx="0">
                  <c:v>תשס"א
2000/01</c:v>
                </c:pt>
                <c:pt idx="1">
                  <c:v>תשס"ב 
2001/02</c:v>
                </c:pt>
                <c:pt idx="2">
                  <c:v>תשס"ג
2002/03</c:v>
                </c:pt>
                <c:pt idx="3">
                  <c:v>תשס"ד
2003/04</c:v>
                </c:pt>
                <c:pt idx="4">
                  <c:v>תשס"ה
 2004/05</c:v>
                </c:pt>
                <c:pt idx="5">
                  <c:v>תשס"ו
2005/06</c:v>
                </c:pt>
                <c:pt idx="6">
                  <c:v>תשס"ז
2006/07</c:v>
                </c:pt>
                <c:pt idx="7">
                  <c:v>תשס"ח
2007/08</c:v>
                </c:pt>
                <c:pt idx="8">
                  <c:v>תשס"ט
2008/09</c:v>
                </c:pt>
                <c:pt idx="9">
                  <c:v>תש"ע
 2009/10</c:v>
                </c:pt>
                <c:pt idx="10">
                  <c:v>תשע"א
2010/11</c:v>
                </c:pt>
                <c:pt idx="11">
                  <c:v>תשע"ב
2011/12</c:v>
                </c:pt>
                <c:pt idx="12">
                  <c:v>תשע"ג
2012/13</c:v>
                </c:pt>
                <c:pt idx="13">
                  <c:v>תשע"ד
2013/14</c:v>
                </c:pt>
              </c:strCache>
            </c:strRef>
          </c:cat>
          <c:val>
            <c:numRef>
              <c:f>גיליון1!$B$2:$B$15</c:f>
              <c:numCache>
                <c:formatCode>0.0</c:formatCode>
                <c:ptCount val="14"/>
                <c:pt idx="0">
                  <c:v>8.2260000000000009</c:v>
                </c:pt>
                <c:pt idx="1">
                  <c:v>8.6039999999999992</c:v>
                </c:pt>
                <c:pt idx="2">
                  <c:v>8.9700000000000006</c:v>
                </c:pt>
                <c:pt idx="3">
                  <c:v>8.8859999999999992</c:v>
                </c:pt>
                <c:pt idx="4">
                  <c:v>8.7309999999999999</c:v>
                </c:pt>
                <c:pt idx="5">
                  <c:v>8.9770000000000003</c:v>
                </c:pt>
                <c:pt idx="6">
                  <c:v>9.1579999999999995</c:v>
                </c:pt>
                <c:pt idx="7">
                  <c:v>9.1590000000000007</c:v>
                </c:pt>
                <c:pt idx="8">
                  <c:v>9.4390000000000001</c:v>
                </c:pt>
                <c:pt idx="9">
                  <c:v>10.563000000000001</c:v>
                </c:pt>
                <c:pt idx="10">
                  <c:v>11.212</c:v>
                </c:pt>
                <c:pt idx="11">
                  <c:v>12.074999999999999</c:v>
                </c:pt>
                <c:pt idx="12">
                  <c:v>12.875</c:v>
                </c:pt>
                <c:pt idx="13">
                  <c:v>13.673999999999999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בתי"ס יסודיים -   PRIMARY 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0496760259179266E-2"/>
                  <c:y val="3.12253004848957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936645068394526E-2"/>
                  <c:y val="4.97796127554322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גיליון1!$A$2:$A$15</c:f>
              <c:strCache>
                <c:ptCount val="14"/>
                <c:pt idx="0">
                  <c:v>תשס"א
2000/01</c:v>
                </c:pt>
                <c:pt idx="1">
                  <c:v>תשס"ב 
2001/02</c:v>
                </c:pt>
                <c:pt idx="2">
                  <c:v>תשס"ג
2002/03</c:v>
                </c:pt>
                <c:pt idx="3">
                  <c:v>תשס"ד
2003/04</c:v>
                </c:pt>
                <c:pt idx="4">
                  <c:v>תשס"ה
 2004/05</c:v>
                </c:pt>
                <c:pt idx="5">
                  <c:v>תשס"ו
2005/06</c:v>
                </c:pt>
                <c:pt idx="6">
                  <c:v>תשס"ז
2006/07</c:v>
                </c:pt>
                <c:pt idx="7">
                  <c:v>תשס"ח
2007/08</c:v>
                </c:pt>
                <c:pt idx="8">
                  <c:v>תשס"ט
2008/09</c:v>
                </c:pt>
                <c:pt idx="9">
                  <c:v>תש"ע
 2009/10</c:v>
                </c:pt>
                <c:pt idx="10">
                  <c:v>תשע"א
2010/11</c:v>
                </c:pt>
                <c:pt idx="11">
                  <c:v>תשע"ב
2011/12</c:v>
                </c:pt>
                <c:pt idx="12">
                  <c:v>תשע"ג
2012/13</c:v>
                </c:pt>
                <c:pt idx="13">
                  <c:v>תשע"ד
2013/14</c:v>
                </c:pt>
              </c:strCache>
            </c:strRef>
          </c:cat>
          <c:val>
            <c:numRef>
              <c:f>גיליון1!$C$2:$C$15</c:f>
              <c:numCache>
                <c:formatCode>0.0</c:formatCode>
                <c:ptCount val="14"/>
                <c:pt idx="0">
                  <c:v>24.030999999999999</c:v>
                </c:pt>
                <c:pt idx="1">
                  <c:v>23.417999999999999</c:v>
                </c:pt>
                <c:pt idx="2">
                  <c:v>22.954000000000001</c:v>
                </c:pt>
                <c:pt idx="3">
                  <c:v>23.079000000000001</c:v>
                </c:pt>
                <c:pt idx="4">
                  <c:v>23.076000000000001</c:v>
                </c:pt>
                <c:pt idx="5">
                  <c:v>23.573</c:v>
                </c:pt>
                <c:pt idx="6">
                  <c:v>23.957000000000001</c:v>
                </c:pt>
                <c:pt idx="7">
                  <c:v>24.277000000000001</c:v>
                </c:pt>
                <c:pt idx="8">
                  <c:v>24.585999999999999</c:v>
                </c:pt>
                <c:pt idx="9">
                  <c:v>26.135000000000002</c:v>
                </c:pt>
                <c:pt idx="10">
                  <c:v>26.544</c:v>
                </c:pt>
                <c:pt idx="11">
                  <c:v>27.126000000000001</c:v>
                </c:pt>
                <c:pt idx="12">
                  <c:v>27.523</c:v>
                </c:pt>
                <c:pt idx="13">
                  <c:v>28.29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בתי ספר על יסודיים -   POST-PRIMARY SCHOOLS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>
                    <a:solidFill>
                      <a:schemeClr val="accent3"/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גיליון1!$A$2:$A$15</c:f>
              <c:strCache>
                <c:ptCount val="14"/>
                <c:pt idx="0">
                  <c:v>תשס"א
2000/01</c:v>
                </c:pt>
                <c:pt idx="1">
                  <c:v>תשס"ב 
2001/02</c:v>
                </c:pt>
                <c:pt idx="2">
                  <c:v>תשס"ג
2002/03</c:v>
                </c:pt>
                <c:pt idx="3">
                  <c:v>תשס"ד
2003/04</c:v>
                </c:pt>
                <c:pt idx="4">
                  <c:v>תשס"ה
 2004/05</c:v>
                </c:pt>
                <c:pt idx="5">
                  <c:v>תשס"ו
2005/06</c:v>
                </c:pt>
                <c:pt idx="6">
                  <c:v>תשס"ז
2006/07</c:v>
                </c:pt>
                <c:pt idx="7">
                  <c:v>תשס"ח
2007/08</c:v>
                </c:pt>
                <c:pt idx="8">
                  <c:v>תשס"ט
2008/09</c:v>
                </c:pt>
                <c:pt idx="9">
                  <c:v>תש"ע
 2009/10</c:v>
                </c:pt>
                <c:pt idx="10">
                  <c:v>תשע"א
2010/11</c:v>
                </c:pt>
                <c:pt idx="11">
                  <c:v>תשע"ב
2011/12</c:v>
                </c:pt>
                <c:pt idx="12">
                  <c:v>תשע"ג
2012/13</c:v>
                </c:pt>
                <c:pt idx="13">
                  <c:v>תשע"ד
2013/14</c:v>
                </c:pt>
              </c:strCache>
            </c:strRef>
          </c:cat>
          <c:val>
            <c:numRef>
              <c:f>גיליון1!$D$2:$D$15</c:f>
              <c:numCache>
                <c:formatCode>0.0</c:formatCode>
                <c:ptCount val="14"/>
                <c:pt idx="0">
                  <c:v>25.2</c:v>
                </c:pt>
                <c:pt idx="1">
                  <c:v>25.3</c:v>
                </c:pt>
                <c:pt idx="2">
                  <c:v>20.5</c:v>
                </c:pt>
                <c:pt idx="3">
                  <c:v>20</c:v>
                </c:pt>
                <c:pt idx="4">
                  <c:v>19.466000000000001</c:v>
                </c:pt>
                <c:pt idx="5">
                  <c:v>18.809000000000001</c:v>
                </c:pt>
                <c:pt idx="6">
                  <c:v>18.259</c:v>
                </c:pt>
                <c:pt idx="7">
                  <c:v>17.902000000000001</c:v>
                </c:pt>
                <c:pt idx="8">
                  <c:v>17.600000000000001</c:v>
                </c:pt>
                <c:pt idx="9">
                  <c:v>17.856000000000002</c:v>
                </c:pt>
                <c:pt idx="10">
                  <c:v>17.8</c:v>
                </c:pt>
                <c:pt idx="11">
                  <c:v>17.591999999999999</c:v>
                </c:pt>
                <c:pt idx="12">
                  <c:v>17.626999999999999</c:v>
                </c:pt>
                <c:pt idx="13">
                  <c:v>18.006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0245888"/>
        <c:axId val="230247424"/>
      </c:lineChart>
      <c:catAx>
        <c:axId val="230245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he-IL"/>
          </a:p>
        </c:txPr>
        <c:crossAx val="230247424"/>
        <c:crosses val="autoZero"/>
        <c:auto val="1"/>
        <c:lblAlgn val="ctr"/>
        <c:lblOffset val="100"/>
        <c:noMultiLvlLbl val="0"/>
      </c:catAx>
      <c:valAx>
        <c:axId val="23024742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30245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he-IL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30125695961451"/>
          <c:y val="0.19524124449641009"/>
          <c:w val="0.4379889618750849"/>
          <c:h val="0.772797924621371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גיליון1!$B$33</c:f>
              <c:strCache>
                <c:ptCount val="1"/>
                <c:pt idx="0">
                  <c:v>תשס"ט - 2008/9</c:v>
                </c:pt>
              </c:strCache>
            </c:strRef>
          </c:tx>
          <c:spPr>
            <a:solidFill>
              <a:srgbClr val="00336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גיליון1!$C$31:$E$32</c:f>
              <c:strCache>
                <c:ptCount val="3"/>
                <c:pt idx="0">
                  <c:v>חיפה</c:v>
                </c:pt>
                <c:pt idx="1">
                  <c:v>ירושלים</c:v>
                </c:pt>
                <c:pt idx="2">
                  <c:v>תל-אביב-יפו</c:v>
                </c:pt>
              </c:strCache>
            </c:strRef>
          </c:cat>
          <c:val>
            <c:numRef>
              <c:f>גיליון1!$C$33:$E$33</c:f>
              <c:numCache>
                <c:formatCode>General</c:formatCode>
                <c:ptCount val="3"/>
                <c:pt idx="0">
                  <c:v>94.6</c:v>
                </c:pt>
                <c:pt idx="1">
                  <c:v>80.400000000000006</c:v>
                </c:pt>
                <c:pt idx="2">
                  <c:v>92.6</c:v>
                </c:pt>
              </c:numCache>
            </c:numRef>
          </c:val>
        </c:ser>
        <c:ser>
          <c:idx val="1"/>
          <c:order val="1"/>
          <c:tx>
            <c:strRef>
              <c:f>גיליון1!$B$34</c:f>
              <c:strCache>
                <c:ptCount val="1"/>
                <c:pt idx="0">
                  <c:v>תש"ע - 2009/10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גיליון1!$C$31:$E$32</c:f>
              <c:strCache>
                <c:ptCount val="3"/>
                <c:pt idx="0">
                  <c:v>חיפה</c:v>
                </c:pt>
                <c:pt idx="1">
                  <c:v>ירושלים</c:v>
                </c:pt>
                <c:pt idx="2">
                  <c:v>תל-אביב-יפו</c:v>
                </c:pt>
              </c:strCache>
            </c:strRef>
          </c:cat>
          <c:val>
            <c:numRef>
              <c:f>גיליון1!$C$34:$E$34</c:f>
              <c:numCache>
                <c:formatCode>General</c:formatCode>
                <c:ptCount val="3"/>
                <c:pt idx="0">
                  <c:v>94.1</c:v>
                </c:pt>
                <c:pt idx="1">
                  <c:v>76.7</c:v>
                </c:pt>
                <c:pt idx="2">
                  <c:v>92.2</c:v>
                </c:pt>
              </c:numCache>
            </c:numRef>
          </c:val>
        </c:ser>
        <c:ser>
          <c:idx val="2"/>
          <c:order val="2"/>
          <c:tx>
            <c:strRef>
              <c:f>גיליון1!$B$35</c:f>
              <c:strCache>
                <c:ptCount val="1"/>
                <c:pt idx="0">
                  <c:v>תשע"א - 2010/11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F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גיליון1!$C$31:$E$32</c:f>
              <c:strCache>
                <c:ptCount val="3"/>
                <c:pt idx="0">
                  <c:v>חיפה</c:v>
                </c:pt>
                <c:pt idx="1">
                  <c:v>ירושלים</c:v>
                </c:pt>
                <c:pt idx="2">
                  <c:v>תל-אביב-יפו</c:v>
                </c:pt>
              </c:strCache>
            </c:strRef>
          </c:cat>
          <c:val>
            <c:numRef>
              <c:f>גיליון1!$C$35:$E$35</c:f>
              <c:numCache>
                <c:formatCode>General</c:formatCode>
                <c:ptCount val="3"/>
                <c:pt idx="0">
                  <c:v>93.4</c:v>
                </c:pt>
                <c:pt idx="1">
                  <c:v>70.900000000000006</c:v>
                </c:pt>
                <c:pt idx="2">
                  <c:v>92.9</c:v>
                </c:pt>
              </c:numCache>
            </c:numRef>
          </c:val>
        </c:ser>
        <c:ser>
          <c:idx val="3"/>
          <c:order val="3"/>
          <c:tx>
            <c:strRef>
              <c:f>גיליון1!$B$36</c:f>
              <c:strCache>
                <c:ptCount val="1"/>
                <c:pt idx="0">
                  <c:v>תשע"ב - 2011/12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Lbls>
            <c:numFmt formatCode="#,##0.0" sourceLinked="0"/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גיליון1!$C$31:$E$32</c:f>
              <c:strCache>
                <c:ptCount val="3"/>
                <c:pt idx="0">
                  <c:v>חיפה</c:v>
                </c:pt>
                <c:pt idx="1">
                  <c:v>ירושלים</c:v>
                </c:pt>
                <c:pt idx="2">
                  <c:v>תל-אביב-יפו</c:v>
                </c:pt>
              </c:strCache>
            </c:strRef>
          </c:cat>
          <c:val>
            <c:numRef>
              <c:f>גיליון1!$C$36:$E$36</c:f>
              <c:numCache>
                <c:formatCode>General</c:formatCode>
                <c:ptCount val="3"/>
                <c:pt idx="0">
                  <c:v>94.5</c:v>
                </c:pt>
                <c:pt idx="1">
                  <c:v>68.8</c:v>
                </c:pt>
                <c:pt idx="2">
                  <c:v>92.7</c:v>
                </c:pt>
              </c:numCache>
            </c:numRef>
          </c:val>
        </c:ser>
        <c:ser>
          <c:idx val="4"/>
          <c:order val="4"/>
          <c:tx>
            <c:strRef>
              <c:f>גיליון1!$B$37</c:f>
              <c:strCache>
                <c:ptCount val="1"/>
                <c:pt idx="0">
                  <c:v>תשע"ג - 2012/13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C3399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E3DE"/>
              </a:solidFill>
            </c:spPr>
          </c:dPt>
          <c:dLbls>
            <c:numFmt formatCode="#,##0.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גיליון1!$C$31:$E$32</c:f>
              <c:strCache>
                <c:ptCount val="3"/>
                <c:pt idx="0">
                  <c:v>חיפה</c:v>
                </c:pt>
                <c:pt idx="1">
                  <c:v>ירושלים</c:v>
                </c:pt>
                <c:pt idx="2">
                  <c:v>תל-אביב-יפו</c:v>
                </c:pt>
              </c:strCache>
            </c:strRef>
          </c:cat>
          <c:val>
            <c:numRef>
              <c:f>גיליון1!$C$37:$E$37</c:f>
              <c:numCache>
                <c:formatCode>0.0</c:formatCode>
                <c:ptCount val="3"/>
                <c:pt idx="0">
                  <c:v>94.164265129683002</c:v>
                </c:pt>
                <c:pt idx="1">
                  <c:v>70.997026138675849</c:v>
                </c:pt>
                <c:pt idx="2">
                  <c:v>93.834966803667413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210370560"/>
        <c:axId val="210372096"/>
      </c:barChart>
      <c:catAx>
        <c:axId val="210370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he-IL"/>
          </a:p>
        </c:txPr>
        <c:crossAx val="210372096"/>
        <c:crosses val="autoZero"/>
        <c:auto val="1"/>
        <c:lblAlgn val="ctr"/>
        <c:lblOffset val="100"/>
        <c:noMultiLvlLbl val="0"/>
      </c:catAx>
      <c:valAx>
        <c:axId val="210372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0370560"/>
        <c:crosses val="autoZero"/>
        <c:crossBetween val="between"/>
      </c:valAx>
    </c:plotArea>
    <c:plotVisOnly val="1"/>
    <c:dispBlanksAs val="zero"/>
    <c:showDLblsOverMax val="0"/>
  </c:chart>
  <c:spPr>
    <a:ln w="12700"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939380982340832E-2"/>
          <c:y val="0.20870514097432333"/>
          <c:w val="0.96114303559321002"/>
          <c:h val="0.791294859025676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גיליון1!$G$33</c:f>
              <c:strCache>
                <c:ptCount val="1"/>
                <c:pt idx="0">
                  <c:v>תשס"ט - 2008/9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גיליון1!$H$32:$J$32</c:f>
              <c:strCache>
                <c:ptCount val="3"/>
                <c:pt idx="0">
                  <c:v>חיפה</c:v>
                </c:pt>
                <c:pt idx="1">
                  <c:v>ירושלים</c:v>
                </c:pt>
                <c:pt idx="2">
                  <c:v>תל-אביב-יפו</c:v>
                </c:pt>
              </c:strCache>
            </c:strRef>
          </c:cat>
          <c:val>
            <c:numRef>
              <c:f>גיליון1!$H$33:$J$33</c:f>
              <c:numCache>
                <c:formatCode>General</c:formatCode>
                <c:ptCount val="3"/>
                <c:pt idx="0">
                  <c:v>70.7</c:v>
                </c:pt>
                <c:pt idx="1">
                  <c:v>51.1</c:v>
                </c:pt>
                <c:pt idx="2">
                  <c:v>71.599999999999994</c:v>
                </c:pt>
              </c:numCache>
            </c:numRef>
          </c:val>
        </c:ser>
        <c:ser>
          <c:idx val="1"/>
          <c:order val="1"/>
          <c:tx>
            <c:strRef>
              <c:f>גיליון1!$G$34</c:f>
              <c:strCache>
                <c:ptCount val="1"/>
                <c:pt idx="0">
                  <c:v>תש"ע - 2009/10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גיליון1!$H$32:$J$32</c:f>
              <c:strCache>
                <c:ptCount val="3"/>
                <c:pt idx="0">
                  <c:v>חיפה</c:v>
                </c:pt>
                <c:pt idx="1">
                  <c:v>ירושלים</c:v>
                </c:pt>
                <c:pt idx="2">
                  <c:v>תל-אביב-יפו</c:v>
                </c:pt>
              </c:strCache>
            </c:strRef>
          </c:cat>
          <c:val>
            <c:numRef>
              <c:f>גיליון1!$H$34:$J$34</c:f>
              <c:numCache>
                <c:formatCode>General</c:formatCode>
                <c:ptCount val="3"/>
                <c:pt idx="0">
                  <c:v>71.900000000000006</c:v>
                </c:pt>
                <c:pt idx="1">
                  <c:v>49</c:v>
                </c:pt>
                <c:pt idx="2">
                  <c:v>72.900000000000006</c:v>
                </c:pt>
              </c:numCache>
            </c:numRef>
          </c:val>
        </c:ser>
        <c:ser>
          <c:idx val="2"/>
          <c:order val="2"/>
          <c:tx>
            <c:strRef>
              <c:f>גיליון1!$G$35</c:f>
              <c:strCache>
                <c:ptCount val="1"/>
                <c:pt idx="0">
                  <c:v>תשע"א - 2010/11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F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גיליון1!$H$32:$J$32</c:f>
              <c:strCache>
                <c:ptCount val="3"/>
                <c:pt idx="0">
                  <c:v>חיפה</c:v>
                </c:pt>
                <c:pt idx="1">
                  <c:v>ירושלים</c:v>
                </c:pt>
                <c:pt idx="2">
                  <c:v>תל-אביב-יפו</c:v>
                </c:pt>
              </c:strCache>
            </c:strRef>
          </c:cat>
          <c:val>
            <c:numRef>
              <c:f>גיליון1!$H$35:$J$35</c:f>
              <c:numCache>
                <c:formatCode>General</c:formatCode>
                <c:ptCount val="3"/>
                <c:pt idx="0">
                  <c:v>73.900000000000006</c:v>
                </c:pt>
                <c:pt idx="1">
                  <c:v>44.7</c:v>
                </c:pt>
                <c:pt idx="2">
                  <c:v>76.8</c:v>
                </c:pt>
              </c:numCache>
            </c:numRef>
          </c:val>
        </c:ser>
        <c:ser>
          <c:idx val="3"/>
          <c:order val="3"/>
          <c:tx>
            <c:strRef>
              <c:f>גיליון1!$G$36</c:f>
              <c:strCache>
                <c:ptCount val="1"/>
                <c:pt idx="0">
                  <c:v>תשע"ב - 2011/12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גיליון1!$H$32:$J$32</c:f>
              <c:strCache>
                <c:ptCount val="3"/>
                <c:pt idx="0">
                  <c:v>חיפה</c:v>
                </c:pt>
                <c:pt idx="1">
                  <c:v>ירושלים</c:v>
                </c:pt>
                <c:pt idx="2">
                  <c:v>תל-אביב-יפו</c:v>
                </c:pt>
              </c:strCache>
            </c:strRef>
          </c:cat>
          <c:val>
            <c:numRef>
              <c:f>גיליון1!$H$36:$J$36</c:f>
              <c:numCache>
                <c:formatCode>General</c:formatCode>
                <c:ptCount val="3"/>
                <c:pt idx="0">
                  <c:v>74.5</c:v>
                </c:pt>
                <c:pt idx="1">
                  <c:v>45.4</c:v>
                </c:pt>
                <c:pt idx="2">
                  <c:v>76.3</c:v>
                </c:pt>
              </c:numCache>
            </c:numRef>
          </c:val>
        </c:ser>
        <c:ser>
          <c:idx val="4"/>
          <c:order val="4"/>
          <c:tx>
            <c:strRef>
              <c:f>גיליון1!$G$37</c:f>
              <c:strCache>
                <c:ptCount val="1"/>
                <c:pt idx="0">
                  <c:v>תשע"ג - 2012/13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C3399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E3DE"/>
              </a:solidFill>
            </c:spPr>
          </c:dPt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he-I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he-I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he-I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גיליון1!$H$32:$J$32</c:f>
              <c:strCache>
                <c:ptCount val="3"/>
                <c:pt idx="0">
                  <c:v>חיפה</c:v>
                </c:pt>
                <c:pt idx="1">
                  <c:v>ירושלים</c:v>
                </c:pt>
                <c:pt idx="2">
                  <c:v>תל-אביב-יפו</c:v>
                </c:pt>
              </c:strCache>
            </c:strRef>
          </c:cat>
          <c:val>
            <c:numRef>
              <c:f>גיליון1!$H$37:$J$37</c:f>
              <c:numCache>
                <c:formatCode>General</c:formatCode>
                <c:ptCount val="3"/>
                <c:pt idx="0">
                  <c:v>79.09</c:v>
                </c:pt>
                <c:pt idx="1">
                  <c:v>47.370000000000005</c:v>
                </c:pt>
                <c:pt idx="2">
                  <c:v>79.27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210638336"/>
        <c:axId val="210639872"/>
      </c:barChart>
      <c:catAx>
        <c:axId val="210638336"/>
        <c:scaling>
          <c:orientation val="minMax"/>
        </c:scaling>
        <c:delete val="1"/>
        <c:axPos val="l"/>
        <c:majorTickMark val="out"/>
        <c:minorTickMark val="none"/>
        <c:tickLblPos val="nextTo"/>
        <c:crossAx val="210639872"/>
        <c:crosses val="autoZero"/>
        <c:auto val="1"/>
        <c:lblAlgn val="ctr"/>
        <c:lblOffset val="100"/>
        <c:noMultiLvlLbl val="0"/>
      </c:catAx>
      <c:valAx>
        <c:axId val="210639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06383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50958266968772E-2"/>
          <c:y val="0.12668492070564283"/>
          <c:w val="0.88679253557505988"/>
          <c:h val="0.69675099708637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'אוניברסיטת תל-אביב'!$F$3</c:f>
              <c:strCache>
                <c:ptCount val="1"/>
                <c:pt idx="0">
                  <c:v>סטודנטים</c:v>
                </c:pt>
              </c:strCache>
            </c:strRef>
          </c:tx>
          <c:spPr>
            <a:solidFill>
              <a:srgbClr val="99CC00"/>
            </a:solidFill>
            <a:ln w="25400">
              <a:noFill/>
            </a:ln>
          </c:spPr>
          <c:invertIfNegative val="0"/>
          <c:dLbls>
            <c:dLbl>
              <c:idx val="13"/>
              <c:numFmt formatCode="#,##0.0" sourceLinked="0"/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ctr">
                    <a:defRPr sz="11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e-I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.0" sourceLinked="0"/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ctr">
                    <a:defRPr sz="45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e-I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 algn="ctr">
                  <a:defRPr sz="1025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'אוניברסיטת תל-אביב'!$E$4:$E$11</c:f>
              <c:strCache>
                <c:ptCount val="8"/>
                <c:pt idx="0">
                  <c:v>תש"ל             1969/709</c:v>
                </c:pt>
                <c:pt idx="1">
                  <c:v>תש"ם              1979/80</c:v>
                </c:pt>
                <c:pt idx="2">
                  <c:v>תש"ן              1989/90</c:v>
                </c:pt>
                <c:pt idx="3">
                  <c:v>תש"ס            1999/00</c:v>
                </c:pt>
                <c:pt idx="4">
                  <c:v>תש"ע            2009/10</c:v>
                </c:pt>
                <c:pt idx="5">
                  <c:v>תשע"א            2010/11</c:v>
                </c:pt>
                <c:pt idx="6">
                  <c:v>תשע"ב           2011/12</c:v>
                </c:pt>
                <c:pt idx="7">
                  <c:v>תשע"ג           2012/13</c:v>
                </c:pt>
              </c:strCache>
            </c:strRef>
          </c:cat>
          <c:val>
            <c:numRef>
              <c:f>'אוניברסיטת תל-אביב'!$F$4:$F$11</c:f>
              <c:numCache>
                <c:formatCode>0.0</c:formatCode>
                <c:ptCount val="8"/>
                <c:pt idx="0">
                  <c:v>10.685</c:v>
                </c:pt>
                <c:pt idx="1">
                  <c:v>14.159000000000001</c:v>
                </c:pt>
                <c:pt idx="2">
                  <c:v>19.161999999999999</c:v>
                </c:pt>
                <c:pt idx="3">
                  <c:v>26.466000000000001</c:v>
                </c:pt>
                <c:pt idx="4">
                  <c:v>26.344999999999999</c:v>
                </c:pt>
                <c:pt idx="5">
                  <c:v>27.172000000000001</c:v>
                </c:pt>
                <c:pt idx="6">
                  <c:v>27.951000000000001</c:v>
                </c:pt>
                <c:pt idx="7">
                  <c:v>28.13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210588800"/>
        <c:axId val="210590336"/>
      </c:barChart>
      <c:catAx>
        <c:axId val="210588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210590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0590336"/>
        <c:scaling>
          <c:orientation val="minMax"/>
          <c:max val="32"/>
          <c:min val="0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100" b="1" i="0" u="none" strike="noStrike" baseline="0">
                    <a:solidFill>
                      <a:schemeClr val="bg1">
                        <a:lumMod val="6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e-IL" sz="1100" b="1">
                    <a:solidFill>
                      <a:schemeClr val="bg1">
                        <a:lumMod val="65000"/>
                      </a:schemeClr>
                    </a:solidFill>
                  </a:rPr>
                  <a:t>סטודנטים</a:t>
                </a:r>
              </a:p>
              <a:p>
                <a:pPr algn="ctr">
                  <a:defRPr sz="1100" b="1" i="0" u="none" strike="noStrike" baseline="0">
                    <a:solidFill>
                      <a:schemeClr val="bg1">
                        <a:lumMod val="6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he-IL" sz="1100" b="1">
                    <a:solidFill>
                      <a:schemeClr val="bg1">
                        <a:lumMod val="65000"/>
                      </a:schemeClr>
                    </a:solidFill>
                  </a:rPr>
                  <a:t>(אלפים)</a:t>
                </a:r>
              </a:p>
            </c:rich>
          </c:tx>
          <c:layout>
            <c:manualLayout>
              <c:xMode val="edge"/>
              <c:yMode val="edge"/>
              <c:x val="3.5577557120548636E-2"/>
              <c:y val="9.4656373116877093E-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210588800"/>
        <c:crosses val="autoZero"/>
        <c:crossBetween val="between"/>
        <c:majorUnit val="8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12700">
      <a:noFill/>
      <a:prstDash val="solid"/>
      <a:miter lim="800000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721659397033594"/>
          <c:y val="0"/>
          <c:w val="0.41945586100595633"/>
          <c:h val="0.92510548387594427"/>
        </c:manualLayout>
      </c:layout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אוכלוסייה, לפי קבוצות אוכלוסייה ודת</c:v>
                </c:pt>
              </c:strCache>
            </c:strRef>
          </c:tx>
          <c:dPt>
            <c:idx val="0"/>
            <c:bubble3D val="0"/>
            <c:spPr>
              <a:effectLst>
                <a:outerShdw blurRad="50800" dist="38100" dir="2700000" algn="tl" rotWithShape="0">
                  <a:schemeClr val="bg1">
                    <a:lumMod val="50000"/>
                    <a:alpha val="24000"/>
                  </a:schemeClr>
                </a:outerShdw>
              </a:effectLst>
            </c:spPr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6.9411479593658329E-2"/>
                  <c:y val="-0.10990667794570634"/>
                </c:manualLayout>
              </c:layout>
              <c:tx>
                <c:rich>
                  <a:bodyPr/>
                  <a:lstStyle/>
                  <a:p>
                    <a:r>
                      <a:rPr lang="he-IL" sz="1108">
                        <a:solidFill>
                          <a:schemeClr val="tx1"/>
                        </a:solidFill>
                      </a:rPr>
                      <a:t>יהודים </a:t>
                    </a:r>
                  </a:p>
                  <a:p>
                    <a:r>
                      <a:rPr lang="he-IL" sz="1108">
                        <a:solidFill>
                          <a:schemeClr val="tx1"/>
                        </a:solidFill>
                      </a:rPr>
                      <a:t>381,900</a:t>
                    </a:r>
                  </a:p>
                  <a:p>
                    <a:r>
                      <a:rPr lang="he-IL" sz="1108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(91%)</a:t>
                    </a:r>
                    <a:endParaRPr lang="he-IL" sz="12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573166521594607"/>
                  <c:y val="-0.2733298707710029"/>
                </c:manualLayout>
              </c:layout>
              <c:tx>
                <c:rich>
                  <a:bodyPr/>
                  <a:lstStyle/>
                  <a:p>
                    <a:r>
                      <a:rPr lang="he-IL" sz="1108">
                        <a:solidFill>
                          <a:schemeClr val="tx1"/>
                        </a:solidFill>
                      </a:rPr>
                      <a:t>מוסלמים</a:t>
                    </a:r>
                  </a:p>
                  <a:p>
                    <a:r>
                      <a:rPr lang="he-IL" sz="1108">
                        <a:solidFill>
                          <a:schemeClr val="tx1"/>
                        </a:solidFill>
                      </a:rPr>
                      <a:t>14,300</a:t>
                    </a:r>
                  </a:p>
                  <a:p>
                    <a:r>
                      <a:rPr lang="he-IL" sz="1108"/>
                      <a:t> </a:t>
                    </a:r>
                    <a:r>
                      <a:rPr lang="he-IL" sz="1108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(3%)</a:t>
                    </a:r>
                    <a:endParaRPr lang="he-IL" sz="12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949392803114264E-2"/>
                  <c:y val="-6.8257581211656843E-2"/>
                </c:manualLayout>
              </c:layout>
              <c:tx>
                <c:rich>
                  <a:bodyPr/>
                  <a:lstStyle/>
                  <a:p>
                    <a:r>
                      <a:rPr lang="he-IL" sz="1108">
                        <a:solidFill>
                          <a:schemeClr val="tx1"/>
                        </a:solidFill>
                      </a:rPr>
                      <a:t>נוצרים ערבים</a:t>
                    </a:r>
                  </a:p>
                  <a:p>
                    <a:r>
                      <a:rPr lang="he-IL" sz="1108">
                        <a:solidFill>
                          <a:schemeClr val="tx1"/>
                        </a:solidFill>
                      </a:rPr>
                      <a:t> 3,200</a:t>
                    </a:r>
                  </a:p>
                  <a:p>
                    <a:r>
                      <a:rPr lang="he-IL" sz="1108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(1%)</a:t>
                    </a:r>
                    <a:endParaRPr lang="he-IL" sz="12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5340853764011548E-2"/>
                  <c:y val="8.6843248774818596E-2"/>
                </c:manualLayout>
              </c:layout>
              <c:tx>
                <c:rich>
                  <a:bodyPr/>
                  <a:lstStyle/>
                  <a:p>
                    <a:r>
                      <a:rPr lang="he-IL" sz="1108">
                        <a:solidFill>
                          <a:schemeClr val="tx1"/>
                        </a:solidFill>
                      </a:rPr>
                      <a:t>ללא סיווג דת, נוצרים שאינם ערבים, דרוזים</a:t>
                    </a:r>
                  </a:p>
                  <a:p>
                    <a:r>
                      <a:rPr lang="he-IL" sz="1108">
                        <a:solidFill>
                          <a:schemeClr val="tx1"/>
                        </a:solidFill>
                      </a:rPr>
                      <a:t>19,200</a:t>
                    </a:r>
                  </a:p>
                  <a:p>
                    <a:r>
                      <a:rPr lang="he-IL" sz="1108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 (5%)</a:t>
                    </a:r>
                    <a:endParaRPr lang="he-IL" sz="120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8" b="1">
                    <a:solidFill>
                      <a:srgbClr val="002060"/>
                    </a:solidFill>
                  </a:defRPr>
                </a:pPr>
                <a:endParaRPr lang="he-IL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>
                      <a:lumMod val="50000"/>
                    </a:schemeClr>
                  </a:solidFill>
                </a:ln>
              </c:spPr>
            </c:leaderLines>
          </c:dLbls>
          <c:cat>
            <c:strRef>
              <c:f>גיליון1!$A$2:$A$5</c:f>
              <c:strCache>
                <c:ptCount val="4"/>
                <c:pt idx="0">
                  <c:v>יהודים</c:v>
                </c:pt>
                <c:pt idx="1">
                  <c:v>מוסלמים</c:v>
                </c:pt>
                <c:pt idx="2">
                  <c:v>נוצרים ערבים</c:v>
                </c:pt>
                <c:pt idx="3">
                  <c:v>ללא סיווג דת, נוצרים שאינם ערבים, דרוזים</c:v>
                </c:pt>
              </c:strCache>
            </c:strRef>
          </c:cat>
          <c:val>
            <c:numRef>
              <c:f>גיליון1!$B$2:$B$5</c:f>
              <c:numCache>
                <c:formatCode>General</c:formatCode>
                <c:ptCount val="4"/>
                <c:pt idx="0">
                  <c:v>381.9</c:v>
                </c:pt>
                <c:pt idx="1">
                  <c:v>14.3</c:v>
                </c:pt>
                <c:pt idx="2">
                  <c:v>3.2</c:v>
                </c:pt>
                <c:pt idx="3">
                  <c:v>19.2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</c:pieChart>
      <c:spPr>
        <a:noFill/>
        <a:ln w="31265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703358029089519E-2"/>
          <c:y val="5.0535324195958388E-2"/>
          <c:w val="0.88548391317401842"/>
          <c:h val="0.799422432154090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עמודה1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cat>
            <c:strRef>
              <c:f>גיליון1!$A$2:$A$4</c:f>
              <c:strCache>
                <c:ptCount val="3"/>
                <c:pt idx="0">
                  <c:v>תל-אביב-יפו</c:v>
                </c:pt>
                <c:pt idx="1">
                  <c:v>ירושלים</c:v>
                </c:pt>
                <c:pt idx="2">
                  <c:v>חיפה</c:v>
                </c:pt>
              </c:strCache>
            </c:strRef>
          </c:cat>
          <c:val>
            <c:numRef>
              <c:f>גיליון1!$B$2:$B$4</c:f>
              <c:numCache>
                <c:formatCode>0%</c:formatCode>
                <c:ptCount val="3"/>
                <c:pt idx="0">
                  <c:v>0.11</c:v>
                </c:pt>
                <c:pt idx="1">
                  <c:v>0.09</c:v>
                </c:pt>
                <c:pt idx="2">
                  <c:v>0.05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6280960"/>
        <c:axId val="246282496"/>
      </c:barChart>
      <c:catAx>
        <c:axId val="246280960"/>
        <c:scaling>
          <c:orientation val="minMax"/>
        </c:scaling>
        <c:delete val="0"/>
        <c:axPos val="b"/>
        <c:majorTickMark val="out"/>
        <c:minorTickMark val="none"/>
        <c:tickLblPos val="nextTo"/>
        <c:crossAx val="246282496"/>
        <c:crosses val="autoZero"/>
        <c:auto val="1"/>
        <c:lblAlgn val="ctr"/>
        <c:lblOffset val="100"/>
        <c:noMultiLvlLbl val="0"/>
      </c:catAx>
      <c:valAx>
        <c:axId val="246282496"/>
        <c:scaling>
          <c:orientation val="minMax"/>
          <c:max val="0.15000000000000002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246280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838732901367891E-2"/>
          <c:y val="3.4016239162650216E-2"/>
          <c:w val="0.96832253419726422"/>
          <c:h val="0.70143530510642915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1"/>
            </a:solidFill>
          </c:spPr>
          <c:invertIfNegative val="0"/>
          <c:dLbls>
            <c:numFmt formatCode="#,##0.0" sourceLinked="0"/>
            <c:txPr>
              <a:bodyPr rot="-5400000" vert="horz"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גיליון1!$A$1:$R$1</c:f>
              <c:numCache>
                <c:formatCode>General</c:formatCode>
                <c:ptCount val="18"/>
                <c:pt idx="0">
                  <c:v>1961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numCache>
            </c:numRef>
          </c:cat>
          <c:val>
            <c:numRef>
              <c:f>גיליון1!$A$2:$R$2</c:f>
              <c:numCache>
                <c:formatCode>General</c:formatCode>
                <c:ptCount val="18"/>
                <c:pt idx="0">
                  <c:v>173.1</c:v>
                </c:pt>
                <c:pt idx="1">
                  <c:v>237.1</c:v>
                </c:pt>
                <c:pt idx="2">
                  <c:v>232.9</c:v>
                </c:pt>
                <c:pt idx="3">
                  <c:v>266.3</c:v>
                </c:pt>
                <c:pt idx="4">
                  <c:v>336.9</c:v>
                </c:pt>
                <c:pt idx="5">
                  <c:v>331</c:v>
                </c:pt>
                <c:pt idx="6">
                  <c:v>318.2</c:v>
                </c:pt>
                <c:pt idx="7">
                  <c:v>329.6</c:v>
                </c:pt>
                <c:pt idx="8">
                  <c:v>324.7</c:v>
                </c:pt>
                <c:pt idx="9">
                  <c:v>337.8</c:v>
                </c:pt>
                <c:pt idx="10">
                  <c:v>352.3</c:v>
                </c:pt>
                <c:pt idx="11">
                  <c:v>366.2</c:v>
                </c:pt>
                <c:pt idx="12">
                  <c:v>374.5</c:v>
                </c:pt>
                <c:pt idx="13">
                  <c:v>371.7</c:v>
                </c:pt>
                <c:pt idx="14">
                  <c:v>397.8</c:v>
                </c:pt>
                <c:pt idx="15">
                  <c:v>392.2</c:v>
                </c:pt>
                <c:pt idx="16">
                  <c:v>394.7</c:v>
                </c:pt>
                <c:pt idx="17">
                  <c:v>387.8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46285824"/>
        <c:axId val="246296960"/>
      </c:barChart>
      <c:catAx>
        <c:axId val="24628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he-IL"/>
          </a:p>
        </c:txPr>
        <c:crossAx val="246296960"/>
        <c:crosses val="autoZero"/>
        <c:auto val="1"/>
        <c:lblAlgn val="ctr"/>
        <c:lblOffset val="100"/>
        <c:noMultiLvlLbl val="0"/>
      </c:catAx>
      <c:valAx>
        <c:axId val="246296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246285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838732901367891E-2"/>
          <c:y val="3.4016239162650216E-2"/>
          <c:w val="0.96832253419726422"/>
          <c:h val="0.708989383986336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גיליון1!$A$2</c:f>
              <c:strCache>
                <c:ptCount val="1"/>
                <c:pt idx="0">
                  <c:v>מועסקים תושבי  ת"א - יפו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גיליון1!$B$1:$P$1</c:f>
              <c:numCache>
                <c:formatCode>General</c:formatCode>
                <c:ptCount val="15"/>
                <c:pt idx="0">
                  <c:v>1961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גיליון1!$B$2:$P$2</c:f>
              <c:numCache>
                <c:formatCode>General</c:formatCode>
                <c:ptCount val="15"/>
                <c:pt idx="0">
                  <c:v>66.599999999999994</c:v>
                </c:pt>
                <c:pt idx="1">
                  <c:v>53.9</c:v>
                </c:pt>
                <c:pt idx="2">
                  <c:v>40.6</c:v>
                </c:pt>
                <c:pt idx="3">
                  <c:v>36.1</c:v>
                </c:pt>
                <c:pt idx="4">
                  <c:v>34.5</c:v>
                </c:pt>
                <c:pt idx="6">
                  <c:v>37.6</c:v>
                </c:pt>
                <c:pt idx="7">
                  <c:v>36.799999999999997</c:v>
                </c:pt>
                <c:pt idx="8">
                  <c:v>37.1</c:v>
                </c:pt>
                <c:pt idx="9">
                  <c:v>37.1</c:v>
                </c:pt>
                <c:pt idx="10">
                  <c:v>36.200000000000003</c:v>
                </c:pt>
                <c:pt idx="11">
                  <c:v>36.1</c:v>
                </c:pt>
                <c:pt idx="12">
                  <c:v>34.299999999999997</c:v>
                </c:pt>
                <c:pt idx="13">
                  <c:v>35.799999999999997</c:v>
                </c:pt>
                <c:pt idx="14">
                  <c:v>36.1</c:v>
                </c:pt>
              </c:numCache>
            </c:numRef>
          </c:val>
        </c:ser>
        <c:ser>
          <c:idx val="1"/>
          <c:order val="1"/>
          <c:tx>
            <c:strRef>
              <c:f>גיליון1!$A$3</c:f>
              <c:strCache>
                <c:ptCount val="1"/>
                <c:pt idx="0">
                  <c:v>מועסקים שאינם תושבי ת"א - יפו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גיליון1!$B$1:$P$1</c:f>
              <c:numCache>
                <c:formatCode>General</c:formatCode>
                <c:ptCount val="15"/>
                <c:pt idx="0">
                  <c:v>1961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גיליון1!$B$3:$P$3</c:f>
              <c:numCache>
                <c:formatCode>General</c:formatCode>
                <c:ptCount val="15"/>
                <c:pt idx="0">
                  <c:v>33.4</c:v>
                </c:pt>
                <c:pt idx="1">
                  <c:v>46.1</c:v>
                </c:pt>
                <c:pt idx="2">
                  <c:v>59.4</c:v>
                </c:pt>
                <c:pt idx="3">
                  <c:v>63.9</c:v>
                </c:pt>
                <c:pt idx="4">
                  <c:v>65.5</c:v>
                </c:pt>
                <c:pt idx="6">
                  <c:v>62.4</c:v>
                </c:pt>
                <c:pt idx="7">
                  <c:v>63.2</c:v>
                </c:pt>
                <c:pt idx="8">
                  <c:v>62.9</c:v>
                </c:pt>
                <c:pt idx="9">
                  <c:v>62.9</c:v>
                </c:pt>
                <c:pt idx="10">
                  <c:v>63.8</c:v>
                </c:pt>
                <c:pt idx="11">
                  <c:v>63.9</c:v>
                </c:pt>
                <c:pt idx="12">
                  <c:v>65.7</c:v>
                </c:pt>
                <c:pt idx="13">
                  <c:v>64.2</c:v>
                </c:pt>
                <c:pt idx="14">
                  <c:v>63.9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46272000"/>
        <c:axId val="9350144"/>
      </c:barChart>
      <c:catAx>
        <c:axId val="24627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9350144"/>
        <c:crosses val="autoZero"/>
        <c:auto val="1"/>
        <c:lblAlgn val="ctr"/>
        <c:lblOffset val="100"/>
        <c:noMultiLvlLbl val="0"/>
      </c:catAx>
      <c:valAx>
        <c:axId val="9350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2462720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492158588368241"/>
          <c:y val="0.88900617719342567"/>
          <c:w val="0.65519934399040303"/>
          <c:h val="6.9150199346469002E-2"/>
        </c:manualLayout>
      </c:layout>
      <c:overlay val="0"/>
      <c:spPr>
        <a:ln>
          <a:noFill/>
        </a:ln>
      </c:spPr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864208658582904E-2"/>
          <c:y val="3.8229805741748862E-2"/>
          <c:w val="0.92629705844004917"/>
          <c:h val="0.73957111761244632"/>
        </c:manualLayout>
      </c:layout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תל-אביב-יפו</c:v>
                </c:pt>
              </c:strCache>
            </c:strRef>
          </c:tx>
          <c:marker>
            <c:symbol val="none"/>
          </c:marker>
          <c:dLbls>
            <c:dLbl>
              <c:idx val="10"/>
              <c:layout>
                <c:manualLayout>
                  <c:x val="-1.8491749006536169E-2"/>
                  <c:y val="5.9494801895834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accent1"/>
                    </a:solidFill>
                  </a:defRPr>
                </a:pPr>
                <a:endParaRPr lang="he-I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גיליון1!$A$2:$A$16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גיליון1!$B$2:$B$16</c:f>
              <c:numCache>
                <c:formatCode>0.0</c:formatCode>
                <c:ptCount val="15"/>
                <c:pt idx="0">
                  <c:v>8</c:v>
                </c:pt>
                <c:pt idx="1">
                  <c:v>8.3000000000000007</c:v>
                </c:pt>
                <c:pt idx="2">
                  <c:v>8</c:v>
                </c:pt>
                <c:pt idx="3">
                  <c:v>10</c:v>
                </c:pt>
                <c:pt idx="4">
                  <c:v>9.1999999999999993</c:v>
                </c:pt>
                <c:pt idx="5">
                  <c:v>9.3000000000000007</c:v>
                </c:pt>
                <c:pt idx="6">
                  <c:v>6.9</c:v>
                </c:pt>
                <c:pt idx="7">
                  <c:v>5.9</c:v>
                </c:pt>
                <c:pt idx="8">
                  <c:v>5.4</c:v>
                </c:pt>
                <c:pt idx="9">
                  <c:v>4.4000000000000004</c:v>
                </c:pt>
                <c:pt idx="10">
                  <c:v>7.2</c:v>
                </c:pt>
                <c:pt idx="11">
                  <c:v>5.65</c:v>
                </c:pt>
                <c:pt idx="12">
                  <c:v>4.4000000000000004</c:v>
                </c:pt>
                <c:pt idx="13">
                  <c:v>5.9</c:v>
                </c:pt>
                <c:pt idx="14">
                  <c:v>5.2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ישראל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200">
                    <a:solidFill>
                      <a:schemeClr val="accent2"/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גיליון1!$A$2:$A$16</c:f>
              <c:numCache>
                <c:formatCode>General</c:formatCode>
                <c:ptCount val="15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</c:numCache>
            </c:numRef>
          </c:cat>
          <c:val>
            <c:numRef>
              <c:f>גיליון1!$C$2:$C$16</c:f>
              <c:numCache>
                <c:formatCode>0.0</c:formatCode>
                <c:ptCount val="15"/>
                <c:pt idx="0">
                  <c:v>8.9</c:v>
                </c:pt>
                <c:pt idx="1">
                  <c:v>8.8000000000000007</c:v>
                </c:pt>
                <c:pt idx="2">
                  <c:v>9.3000000000000007</c:v>
                </c:pt>
                <c:pt idx="3">
                  <c:v>10.3</c:v>
                </c:pt>
                <c:pt idx="4">
                  <c:v>10.7</c:v>
                </c:pt>
                <c:pt idx="5">
                  <c:v>10.4</c:v>
                </c:pt>
                <c:pt idx="6">
                  <c:v>9</c:v>
                </c:pt>
                <c:pt idx="7">
                  <c:v>8.4</c:v>
                </c:pt>
                <c:pt idx="8">
                  <c:v>7.3</c:v>
                </c:pt>
                <c:pt idx="9">
                  <c:v>6.1</c:v>
                </c:pt>
                <c:pt idx="10">
                  <c:v>7.6</c:v>
                </c:pt>
                <c:pt idx="11">
                  <c:v>6.64</c:v>
                </c:pt>
                <c:pt idx="12">
                  <c:v>5.6</c:v>
                </c:pt>
                <c:pt idx="13">
                  <c:v>6.9</c:v>
                </c:pt>
                <c:pt idx="14">
                  <c:v>6.2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6093312"/>
        <c:axId val="246094848"/>
      </c:lineChart>
      <c:catAx>
        <c:axId val="24609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246094848"/>
        <c:crosses val="autoZero"/>
        <c:auto val="1"/>
        <c:lblAlgn val="ctr"/>
        <c:lblOffset val="100"/>
        <c:noMultiLvlLbl val="0"/>
      </c:catAx>
      <c:valAx>
        <c:axId val="24609484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2460933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569621831828261"/>
          <c:y val="0.91023579684561795"/>
          <c:w val="0.33580698740951115"/>
          <c:h val="7.0167615120953639E-2"/>
        </c:manualLayout>
      </c:layout>
      <c:overlay val="0"/>
      <c:spPr>
        <a:ln>
          <a:solidFill>
            <a:schemeClr val="bg1">
              <a:lumMod val="50000"/>
            </a:schemeClr>
          </a:solidFill>
        </a:ln>
      </c:spPr>
    </c:legend>
    <c:plotVisOnly val="1"/>
    <c:dispBlanksAs val="gap"/>
    <c:showDLblsOverMax val="0"/>
  </c:chart>
  <c:txPr>
    <a:bodyPr/>
    <a:lstStyle/>
    <a:p>
      <a:pPr>
        <a:defRPr sz="1400"/>
      </a:pPr>
      <a:endParaRPr lang="he-I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793654302931355E-2"/>
          <c:y val="3.6196492601894101E-2"/>
          <c:w val="0.9243676127957009"/>
          <c:h val="0.69883314441914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תיירים</c:v>
                </c:pt>
              </c:strCache>
            </c:strRef>
          </c:tx>
          <c:spPr>
            <a:solidFill>
              <a:srgbClr val="A80044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9.277156135268241E-3"/>
                </c:manualLayout>
              </c:layout>
              <c:numFmt formatCode="#,##0.0" sourceLinked="0"/>
              <c:spPr/>
              <c:txPr>
                <a:bodyPr rot="-5400000" vert="horz"/>
                <a:lstStyle/>
                <a:p>
                  <a:pPr>
                    <a:defRPr sz="1100" b="1">
                      <a:solidFill>
                        <a:schemeClr val="bg1">
                          <a:lumMod val="9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גיליון1!$A$2:$A$24</c:f>
              <c:numCache>
                <c:formatCode>General</c:formatCode>
                <c:ptCount val="23"/>
                <c:pt idx="0">
                  <c:v>1961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</c:numCache>
            </c:numRef>
          </c:cat>
          <c:val>
            <c:numRef>
              <c:f>גיליון1!$B$2:$B$24</c:f>
              <c:numCache>
                <c:formatCode>General</c:formatCode>
                <c:ptCount val="23"/>
                <c:pt idx="0">
                  <c:v>87.1</c:v>
                </c:pt>
                <c:pt idx="1">
                  <c:v>241.8</c:v>
                </c:pt>
                <c:pt idx="2">
                  <c:v>512.70000000000005</c:v>
                </c:pt>
                <c:pt idx="3">
                  <c:v>381.1</c:v>
                </c:pt>
                <c:pt idx="4">
                  <c:v>527.29999999999995</c:v>
                </c:pt>
                <c:pt idx="5">
                  <c:v>485.4</c:v>
                </c:pt>
                <c:pt idx="6">
                  <c:v>460.9</c:v>
                </c:pt>
                <c:pt idx="7">
                  <c:v>451.2</c:v>
                </c:pt>
                <c:pt idx="8">
                  <c:v>527.9</c:v>
                </c:pt>
                <c:pt idx="9">
                  <c:v>569.29999999999995</c:v>
                </c:pt>
                <c:pt idx="10">
                  <c:v>254.3</c:v>
                </c:pt>
                <c:pt idx="11" formatCode="0.0">
                  <c:v>164.9</c:v>
                </c:pt>
                <c:pt idx="12" formatCode="0.0">
                  <c:v>217.2</c:v>
                </c:pt>
                <c:pt idx="13" formatCode="0.0">
                  <c:v>321.89999999999998</c:v>
                </c:pt>
                <c:pt idx="14" formatCode="0.0">
                  <c:v>455.1</c:v>
                </c:pt>
                <c:pt idx="15" formatCode="0.0">
                  <c:v>478.6</c:v>
                </c:pt>
                <c:pt idx="16" formatCode="0.0">
                  <c:v>602.79999999999995</c:v>
                </c:pt>
                <c:pt idx="17" formatCode="0.0">
                  <c:v>689.7</c:v>
                </c:pt>
                <c:pt idx="18" formatCode="0.0">
                  <c:v>593.5</c:v>
                </c:pt>
                <c:pt idx="19" formatCode="0.0">
                  <c:v>724.3</c:v>
                </c:pt>
                <c:pt idx="20" formatCode="0.0">
                  <c:v>740.8</c:v>
                </c:pt>
                <c:pt idx="21" formatCode="0.0">
                  <c:v>715.5</c:v>
                </c:pt>
                <c:pt idx="22" formatCode="0.0">
                  <c:v>741.1</c:v>
                </c:pt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ישראלים</c:v>
                </c:pt>
              </c:strCache>
            </c:strRef>
          </c:tx>
          <c:spPr>
            <a:solidFill>
              <a:srgbClr val="FFAA71"/>
            </a:solidFill>
          </c:spPr>
          <c:invertIfNegative val="0"/>
          <c:dLbls>
            <c:dLbl>
              <c:idx val="0"/>
              <c:layout>
                <c:manualLayout>
                  <c:x val="2.8797696184305254E-3"/>
                  <c:y val="-6.4940092946877692E-2"/>
                </c:manualLayout>
              </c:layout>
              <c:numFmt formatCode="#,##0.0" sourceLinked="0"/>
              <c:spPr/>
              <c:txPr>
                <a:bodyPr rot="-5400000" vert="horz"/>
                <a:lstStyle/>
                <a:p>
                  <a:pPr>
                    <a:defRPr sz="1100" b="1">
                      <a:solidFill>
                        <a:srgbClr val="FF66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6.1847707568454882E-2"/>
                </c:manualLayout>
              </c:layout>
              <c:numFmt formatCode="#,##0.0" sourceLinked="0"/>
              <c:spPr/>
              <c:txPr>
                <a:bodyPr rot="-5400000" vert="horz"/>
                <a:lstStyle/>
                <a:p>
                  <a:pPr>
                    <a:defRPr sz="1100" b="1">
                      <a:solidFill>
                        <a:srgbClr val="FF66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398848092152627E-3"/>
                  <c:y val="1.7367917048699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גיליון1!$A$2:$A$24</c:f>
              <c:numCache>
                <c:formatCode>General</c:formatCode>
                <c:ptCount val="23"/>
                <c:pt idx="0">
                  <c:v>1961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</c:numCache>
            </c:numRef>
          </c:cat>
          <c:val>
            <c:numRef>
              <c:f>גיליון1!$C$2:$C$24</c:f>
              <c:numCache>
                <c:formatCode>General</c:formatCode>
                <c:ptCount val="23"/>
                <c:pt idx="0">
                  <c:v>33.700000000000003</c:v>
                </c:pt>
                <c:pt idx="1">
                  <c:v>51.9</c:v>
                </c:pt>
                <c:pt idx="2">
                  <c:v>124.8</c:v>
                </c:pt>
                <c:pt idx="3">
                  <c:v>293.7</c:v>
                </c:pt>
                <c:pt idx="4">
                  <c:v>244.8</c:v>
                </c:pt>
                <c:pt idx="5">
                  <c:v>264</c:v>
                </c:pt>
                <c:pt idx="6">
                  <c:v>259.39999999999998</c:v>
                </c:pt>
                <c:pt idx="7">
                  <c:v>253.3</c:v>
                </c:pt>
                <c:pt idx="8">
                  <c:v>267.8</c:v>
                </c:pt>
                <c:pt idx="9">
                  <c:v>258.7</c:v>
                </c:pt>
                <c:pt idx="10">
                  <c:v>348.5</c:v>
                </c:pt>
                <c:pt idx="11" formatCode="0.0">
                  <c:v>384.1</c:v>
                </c:pt>
                <c:pt idx="12" formatCode="0.0">
                  <c:v>359.2</c:v>
                </c:pt>
                <c:pt idx="13" formatCode="0.0">
                  <c:v>354.8</c:v>
                </c:pt>
                <c:pt idx="14" formatCode="0.0">
                  <c:v>314.5</c:v>
                </c:pt>
                <c:pt idx="15" formatCode="0.0">
                  <c:v>326.10000000000002</c:v>
                </c:pt>
                <c:pt idx="16" formatCode="0.0">
                  <c:v>297</c:v>
                </c:pt>
                <c:pt idx="17" formatCode="0.0">
                  <c:v>255.3</c:v>
                </c:pt>
                <c:pt idx="18" formatCode="0.0">
                  <c:v>270.8</c:v>
                </c:pt>
                <c:pt idx="19" formatCode="0.0">
                  <c:v>274.7</c:v>
                </c:pt>
                <c:pt idx="20" formatCode="0.0">
                  <c:v>289.39999999999998</c:v>
                </c:pt>
                <c:pt idx="21" formatCode="0.0">
                  <c:v>310.8</c:v>
                </c:pt>
                <c:pt idx="22" formatCode="0.0">
                  <c:v>328.9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230110336"/>
        <c:axId val="230111872"/>
      </c:barChart>
      <c:catAx>
        <c:axId val="23011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he-IL"/>
          </a:p>
        </c:txPr>
        <c:crossAx val="230111872"/>
        <c:crosses val="autoZero"/>
        <c:auto val="1"/>
        <c:lblAlgn val="ctr"/>
        <c:lblOffset val="100"/>
        <c:noMultiLvlLbl val="0"/>
      </c:catAx>
      <c:valAx>
        <c:axId val="230111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01103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204713071773157"/>
          <c:y val="0.89630231144875505"/>
          <c:w val="0.37494090236560601"/>
          <c:h val="6.7509243989960166E-2"/>
        </c:manualLayout>
      </c:layout>
      <c:overlay val="0"/>
      <c:spPr>
        <a:ln>
          <a:solidFill>
            <a:schemeClr val="bg1">
              <a:lumMod val="50000"/>
            </a:schemeClr>
          </a:solidFill>
        </a:ln>
      </c:spPr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he-I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27316555470446"/>
          <c:y val="4.035858764010309E-2"/>
          <c:w val="0.57913320303591997"/>
          <c:h val="0.91561386220705721"/>
        </c:manualLayout>
      </c:layout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פדיון מתיירים</c:v>
                </c:pt>
              </c:strCache>
            </c:strRef>
          </c:tx>
          <c:dPt>
            <c:idx val="0"/>
            <c:bubble3D val="0"/>
            <c:spPr>
              <a:solidFill>
                <a:srgbClr val="3333FF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21032604564405125"/>
                  <c:y val="0.1468541246505457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5264860921885867E-2"/>
                  <c:y val="-0.2112189940167021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68360533040189"/>
                  <c:y val="-0.1498690295940827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5806686683935703"/>
                  <c:y val="-9.297584349303714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6990308825335196"/>
                  <c:y val="6.85523978403388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7349563498792535E-2"/>
                  <c:y val="0.17314498555382121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</a:rPr>
                      <a:t>6.9%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9417952098889597E-2"/>
                  <c:y val="0.103409852868825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גיליון1!$A$2:$A$8</c:f>
              <c:strCache>
                <c:ptCount val="7"/>
                <c:pt idx="0">
                  <c:v>ת"א-יפו</c:v>
                </c:pt>
                <c:pt idx="1">
                  <c:v>ירושלים</c:v>
                </c:pt>
                <c:pt idx="2">
                  <c:v>חיפה</c:v>
                </c:pt>
                <c:pt idx="3">
                  <c:v>אילת</c:v>
                </c:pt>
                <c:pt idx="4">
                  <c:v>טבריה</c:v>
                </c:pt>
                <c:pt idx="5">
                  <c:v>ים המלח</c:v>
                </c:pt>
                <c:pt idx="6">
                  <c:v>אחר</c:v>
                </c:pt>
              </c:strCache>
            </c:strRef>
          </c:cat>
          <c:val>
            <c:numRef>
              <c:f>גיליון1!$B$2:$B$8</c:f>
              <c:numCache>
                <c:formatCode>0.00</c:formatCode>
                <c:ptCount val="7"/>
                <c:pt idx="0">
                  <c:v>0.32400000000000001</c:v>
                </c:pt>
                <c:pt idx="1">
                  <c:v>0.29499999999999998</c:v>
                </c:pt>
                <c:pt idx="2">
                  <c:v>2.8000000000000001E-2</c:v>
                </c:pt>
                <c:pt idx="3">
                  <c:v>8.5000000000000006E-2</c:v>
                </c:pt>
                <c:pt idx="4">
                  <c:v>0.14799999999999999</c:v>
                </c:pt>
                <c:pt idx="5">
                  <c:v>6.9000000000000006E-2</c:v>
                </c:pt>
                <c:pt idx="6">
                  <c:v>5.0999999999999997E-2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</a:defRPr>
      </a:pPr>
      <a:endParaRPr lang="he-I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215661029635032E-2"/>
          <c:y val="0.76972208883273585"/>
          <c:w val="4.6242134614487798E-2"/>
          <c:h val="0.10299015197077135"/>
        </c:manualLayout>
      </c:layout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סה"כ פדיון מכלל האורחים (תיירים וישראלים)</c:v>
                </c:pt>
              </c:strCache>
            </c:strRef>
          </c:tx>
          <c:dPt>
            <c:idx val="0"/>
            <c:bubble3D val="0"/>
            <c:spPr>
              <a:solidFill>
                <a:srgbClr val="3333FF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FFC000"/>
              </a:solidFill>
            </c:spPr>
          </c:dPt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גיליון1!$A$2:$A$8</c:f>
              <c:strCache>
                <c:ptCount val="7"/>
                <c:pt idx="0">
                  <c:v>ת"א-יפו</c:v>
                </c:pt>
                <c:pt idx="1">
                  <c:v>ירושלים</c:v>
                </c:pt>
                <c:pt idx="2">
                  <c:v>חיפה</c:v>
                </c:pt>
                <c:pt idx="3">
                  <c:v>אילת</c:v>
                </c:pt>
                <c:pt idx="4">
                  <c:v>טבריה</c:v>
                </c:pt>
                <c:pt idx="5">
                  <c:v>ים המלח</c:v>
                </c:pt>
                <c:pt idx="6">
                  <c:v>אחר</c:v>
                </c:pt>
              </c:strCache>
            </c:strRef>
          </c:cat>
          <c:val>
            <c:numRef>
              <c:f>גיליון1!$B$2:$B$8</c:f>
              <c:numCache>
                <c:formatCode>General</c:formatCode>
                <c:ptCount val="7"/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2766502732964816"/>
          <c:y val="8.3253688154547395E-2"/>
          <c:w val="0.75274606309774728"/>
          <c:h val="0.72924990559132463"/>
        </c:manualLayout>
      </c:layout>
      <c:overlay val="0"/>
      <c:spPr>
        <a:ln>
          <a:solidFill>
            <a:schemeClr val="bg1">
              <a:lumMod val="50000"/>
            </a:schemeClr>
          </a:solidFill>
        </a:ln>
      </c:spPr>
      <c:txPr>
        <a:bodyPr/>
        <a:lstStyle/>
        <a:p>
          <a:pPr>
            <a:defRPr b="1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he-I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94982511635289"/>
          <c:y val="8.2912272786016969E-2"/>
          <c:w val="0.81537558885052974"/>
          <c:h val="0.7728211604606291"/>
        </c:manualLayout>
      </c:layout>
      <c:lineChart>
        <c:grouping val="standard"/>
        <c:varyColors val="0"/>
        <c:ser>
          <c:idx val="0"/>
          <c:order val="0"/>
          <c:tx>
            <c:strRef>
              <c:f>גיליון1!$A$2</c:f>
              <c:strCache>
                <c:ptCount val="1"/>
                <c:pt idx="0">
                  <c:v>תיאטרונים  </c:v>
                </c:pt>
              </c:strCache>
            </c:strRef>
          </c:tx>
          <c:spPr>
            <a:ln>
              <a:solidFill>
                <a:srgbClr val="3333CC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-5.7595392368610509E-3"/>
                  <c:y val="3.2067144054700993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3333CC"/>
                      </a:solidFill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גיליון1!$B$1:$O$1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גיליון1!$B$2:$O$2</c:f>
              <c:numCache>
                <c:formatCode>#,##0</c:formatCode>
                <c:ptCount val="14"/>
                <c:pt idx="0">
                  <c:v>1300714</c:v>
                </c:pt>
                <c:pt idx="1">
                  <c:v>1242666</c:v>
                </c:pt>
                <c:pt idx="2">
                  <c:v>1298676</c:v>
                </c:pt>
                <c:pt idx="3">
                  <c:v>1232011</c:v>
                </c:pt>
                <c:pt idx="4">
                  <c:v>1351214</c:v>
                </c:pt>
                <c:pt idx="5">
                  <c:v>1474386</c:v>
                </c:pt>
                <c:pt idx="6">
                  <c:v>1409050</c:v>
                </c:pt>
                <c:pt idx="7">
                  <c:v>1314702</c:v>
                </c:pt>
                <c:pt idx="8">
                  <c:v>1544890</c:v>
                </c:pt>
                <c:pt idx="9">
                  <c:v>1151706</c:v>
                </c:pt>
                <c:pt idx="10">
                  <c:v>1131933</c:v>
                </c:pt>
                <c:pt idx="11">
                  <c:v>1208307</c:v>
                </c:pt>
                <c:pt idx="12">
                  <c:v>1574362</c:v>
                </c:pt>
                <c:pt idx="13">
                  <c:v>1561590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גיליון1!$A$3</c:f>
              <c:strCache>
                <c:ptCount val="1"/>
                <c:pt idx="0">
                  <c:v>תזמורות  </c:v>
                </c:pt>
              </c:strCache>
            </c:strRef>
          </c:tx>
          <c:marker>
            <c:symbol val="none"/>
          </c:marker>
          <c:dLbls>
            <c:dLbl>
              <c:idx val="13"/>
              <c:layout>
                <c:manualLayout>
                  <c:x val="4.3196544276457886E-3"/>
                  <c:y val="-1.408460928583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גיליון1!$B$1:$O$1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גיליון1!$B$3:$O$3</c:f>
              <c:numCache>
                <c:formatCode>#,##0</c:formatCode>
                <c:ptCount val="14"/>
                <c:pt idx="0">
                  <c:v>480001</c:v>
                </c:pt>
                <c:pt idx="1">
                  <c:v>442591</c:v>
                </c:pt>
                <c:pt idx="2">
                  <c:v>455934</c:v>
                </c:pt>
                <c:pt idx="3">
                  <c:v>527548</c:v>
                </c:pt>
                <c:pt idx="4">
                  <c:v>567962</c:v>
                </c:pt>
                <c:pt idx="5">
                  <c:v>552115</c:v>
                </c:pt>
                <c:pt idx="6">
                  <c:v>543093</c:v>
                </c:pt>
                <c:pt idx="7">
                  <c:v>547684</c:v>
                </c:pt>
                <c:pt idx="8">
                  <c:v>609167</c:v>
                </c:pt>
                <c:pt idx="9">
                  <c:v>397239</c:v>
                </c:pt>
                <c:pt idx="10">
                  <c:v>421243</c:v>
                </c:pt>
                <c:pt idx="11">
                  <c:v>505809</c:v>
                </c:pt>
                <c:pt idx="12">
                  <c:v>383991</c:v>
                </c:pt>
                <c:pt idx="13">
                  <c:v>475567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גיליון1!$A$4</c:f>
              <c:strCache>
                <c:ptCount val="1"/>
                <c:pt idx="0">
                  <c:v>מוזיאונים  </c:v>
                </c:pt>
              </c:strCache>
            </c:strRef>
          </c:tx>
          <c:marker>
            <c:symbol val="none"/>
          </c:marker>
          <c:dLbls>
            <c:dLbl>
              <c:idx val="13"/>
              <c:layout>
                <c:manualLayout>
                  <c:x val="-5.7595392368610509E-3"/>
                  <c:y val="-3.2528582682732218E-2"/>
                </c:manualLayout>
              </c:layout>
              <c:spPr/>
              <c:txPr>
                <a:bodyPr/>
                <a:lstStyle/>
                <a:p>
                  <a:pPr>
                    <a:defRPr b="0">
                      <a:solidFill>
                        <a:schemeClr val="accent3"/>
                      </a:solidFill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3"/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גיליון1!$B$1:$O$1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גיליון1!$B$4:$O$4</c:f>
              <c:numCache>
                <c:formatCode>#,##0</c:formatCode>
                <c:ptCount val="14"/>
                <c:pt idx="0">
                  <c:v>1012986</c:v>
                </c:pt>
                <c:pt idx="1">
                  <c:v>1102196</c:v>
                </c:pt>
                <c:pt idx="2">
                  <c:v>920994</c:v>
                </c:pt>
                <c:pt idx="3">
                  <c:v>971902</c:v>
                </c:pt>
                <c:pt idx="4">
                  <c:v>957204</c:v>
                </c:pt>
                <c:pt idx="5">
                  <c:v>1036866</c:v>
                </c:pt>
                <c:pt idx="6">
                  <c:v>1123275</c:v>
                </c:pt>
                <c:pt idx="7">
                  <c:v>1217634</c:v>
                </c:pt>
                <c:pt idx="8">
                  <c:v>1233802</c:v>
                </c:pt>
                <c:pt idx="9">
                  <c:v>1303402</c:v>
                </c:pt>
                <c:pt idx="10">
                  <c:v>1442343</c:v>
                </c:pt>
                <c:pt idx="11">
                  <c:v>1511004</c:v>
                </c:pt>
                <c:pt idx="12">
                  <c:v>1446449</c:v>
                </c:pt>
                <c:pt idx="13">
                  <c:v>1574050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גיליון1!$A$5</c:f>
              <c:strCache>
                <c:ptCount val="1"/>
                <c:pt idx="0">
                  <c:v>קולנוע  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13"/>
              <c:layout>
                <c:manualLayout>
                  <c:x val="5.1166930267625838E-3"/>
                  <c:y val="-8.47822464170640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6">
                        <a:lumMod val="60000"/>
                        <a:lumOff val="40000"/>
                      </a:schemeClr>
                    </a:solidFill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גיליון1!$B$1:$O$1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גיליון1!$B$5:$O$5</c:f>
              <c:numCache>
                <c:formatCode>#,##0</c:formatCode>
                <c:ptCount val="14"/>
                <c:pt idx="0">
                  <c:v>2442703</c:v>
                </c:pt>
                <c:pt idx="1">
                  <c:v>2351675</c:v>
                </c:pt>
                <c:pt idx="2">
                  <c:v>1861202</c:v>
                </c:pt>
                <c:pt idx="3">
                  <c:v>1506579</c:v>
                </c:pt>
                <c:pt idx="4">
                  <c:v>1555743</c:v>
                </c:pt>
                <c:pt idx="5">
                  <c:v>1272867</c:v>
                </c:pt>
                <c:pt idx="6">
                  <c:v>1239186</c:v>
                </c:pt>
                <c:pt idx="7">
                  <c:v>1151615</c:v>
                </c:pt>
                <c:pt idx="8">
                  <c:v>941581</c:v>
                </c:pt>
                <c:pt idx="9">
                  <c:v>909247</c:v>
                </c:pt>
                <c:pt idx="10">
                  <c:v>823261</c:v>
                </c:pt>
                <c:pt idx="11">
                  <c:v>801754</c:v>
                </c:pt>
                <c:pt idx="12">
                  <c:v>810971</c:v>
                </c:pt>
                <c:pt idx="13">
                  <c:v>781825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6274304"/>
        <c:axId val="246347648"/>
      </c:lineChart>
      <c:catAx>
        <c:axId val="246274304"/>
        <c:scaling>
          <c:orientation val="minMax"/>
        </c:scaling>
        <c:delete val="0"/>
        <c:axPos val="b"/>
        <c:majorTickMark val="out"/>
        <c:minorTickMark val="none"/>
        <c:tickLblPos val="nextTo"/>
        <c:crossAx val="246347648"/>
        <c:crosses val="autoZero"/>
        <c:auto val="1"/>
        <c:lblAlgn val="ctr"/>
        <c:lblOffset val="100"/>
        <c:noMultiLvlLbl val="0"/>
      </c:catAx>
      <c:valAx>
        <c:axId val="246347648"/>
        <c:scaling>
          <c:orientation val="minMax"/>
          <c:max val="25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462743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618040509515144"/>
          <c:y val="0.1020153089566012"/>
          <c:w val="0.15587342618889702"/>
          <c:h val="0.19610689515223931"/>
        </c:manualLayout>
      </c:layout>
      <c:overlay val="0"/>
      <c:spPr>
        <a:solidFill>
          <a:schemeClr val="bg1"/>
        </a:solidFill>
        <a:ln>
          <a:solidFill>
            <a:schemeClr val="bg1">
              <a:lumMod val="50000"/>
            </a:schemeClr>
          </a:solidFill>
        </a:ln>
      </c:spPr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he-I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062249508228319E-2"/>
          <c:y val="3.4989991695837941E-2"/>
          <c:w val="0.93109901759040381"/>
          <c:h val="0.71131244362679102"/>
        </c:manualLayout>
      </c:layout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סה"כ </c:v>
                </c:pt>
              </c:strCache>
            </c:strRef>
          </c:tx>
          <c:marker>
            <c:symbol val="none"/>
          </c:marker>
          <c:dLbls>
            <c:dLbl>
              <c:idx val="5"/>
              <c:layout>
                <c:manualLayout>
                  <c:x val="-3.4942489640198859E-2"/>
                  <c:y val="-6.0757608853253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7822259258629386E-2"/>
                  <c:y val="-5.1789678736260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2141913686275123E-2"/>
                  <c:y val="-3.3853818502275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4784102311185184E-2"/>
                  <c:y val="-2.18965783462854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5457163426925847E-2"/>
                  <c:y val="1.6964452160682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2.8336933045356373E-2"/>
                  <c:y val="1.6964452160682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3.6790757526799432E-4"/>
                  <c:y val="-3.0864508463278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100">
                    <a:solidFill>
                      <a:srgbClr val="0000FF"/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גיליון1!$A$2:$A$27</c:f>
              <c:numCache>
                <c:formatCode>General</c:formatCode>
                <c:ptCount val="26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</c:numCache>
            </c:numRef>
          </c:cat>
          <c:val>
            <c:numRef>
              <c:f>גיליון1!$B$2:$B$27</c:f>
              <c:numCache>
                <c:formatCode>General</c:formatCode>
                <c:ptCount val="26"/>
                <c:pt idx="0">
                  <c:v>176</c:v>
                </c:pt>
                <c:pt idx="1">
                  <c:v>246</c:v>
                </c:pt>
                <c:pt idx="2">
                  <c:v>280</c:v>
                </c:pt>
                <c:pt idx="3">
                  <c:v>409</c:v>
                </c:pt>
                <c:pt idx="4">
                  <c:v>304</c:v>
                </c:pt>
                <c:pt idx="5">
                  <c:v>321</c:v>
                </c:pt>
                <c:pt idx="6">
                  <c:v>461</c:v>
                </c:pt>
                <c:pt idx="7">
                  <c:v>617</c:v>
                </c:pt>
                <c:pt idx="8">
                  <c:v>674</c:v>
                </c:pt>
                <c:pt idx="9">
                  <c:v>679</c:v>
                </c:pt>
                <c:pt idx="10">
                  <c:v>810.1</c:v>
                </c:pt>
                <c:pt idx="11">
                  <c:v>813.6</c:v>
                </c:pt>
                <c:pt idx="12">
                  <c:v>802.5</c:v>
                </c:pt>
                <c:pt idx="13">
                  <c:v>317.3</c:v>
                </c:pt>
                <c:pt idx="14">
                  <c:v>550</c:v>
                </c:pt>
                <c:pt idx="15">
                  <c:v>427.3</c:v>
                </c:pt>
                <c:pt idx="16">
                  <c:v>466.9</c:v>
                </c:pt>
                <c:pt idx="17">
                  <c:v>338.7</c:v>
                </c:pt>
                <c:pt idx="18">
                  <c:v>558.20000000000005</c:v>
                </c:pt>
                <c:pt idx="19">
                  <c:v>505.4</c:v>
                </c:pt>
                <c:pt idx="20">
                  <c:v>404.5</c:v>
                </c:pt>
                <c:pt idx="21">
                  <c:v>379</c:v>
                </c:pt>
                <c:pt idx="22">
                  <c:v>612.9</c:v>
                </c:pt>
                <c:pt idx="23">
                  <c:v>670.5</c:v>
                </c:pt>
                <c:pt idx="24">
                  <c:v>846.5</c:v>
                </c:pt>
                <c:pt idx="25">
                  <c:v>575.4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למגורים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689704823614111E-2"/>
                  <c:y val="1.9953762199680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69762419006478E-2"/>
                  <c:y val="4.0878932472663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5457163426925871E-2"/>
                  <c:y val="2.2943072238677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89704823614111E-2"/>
                  <c:y val="6.7782722823641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257739380849532E-2"/>
                  <c:y val="2.2943072238677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7743065594122551E-2"/>
                  <c:y val="2.2943072238677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3.1216702663786896E-2"/>
                  <c:y val="-9.939338190295240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5457163426925847E-2"/>
                  <c:y val="2.29430722386777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8336933045356373E-2"/>
                  <c:y val="-1.5917958268290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3.206272002176834E-2"/>
                  <c:y val="2.2943072238677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1.9697624190064794E-2"/>
                  <c:y val="-2.48858883852829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4.6461568113920965E-2"/>
                  <c:y val="1.6964452160682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4.0702028877060016E-2"/>
                  <c:y val="1.9953762199680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2.1983526357261602E-2"/>
                  <c:y val="2.89216923166729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1.6223987120400553E-2"/>
                  <c:y val="2.2943072238677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2.3423411166476761E-2"/>
                  <c:y val="-2.48858883852829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2.4017732124737108E-3"/>
                  <c:y val="1.9953762199680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100">
                    <a:solidFill>
                      <a:srgbClr val="FF6600"/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גיליון1!$A$2:$A$27</c:f>
              <c:numCache>
                <c:formatCode>General</c:formatCode>
                <c:ptCount val="26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</c:numCache>
            </c:numRef>
          </c:cat>
          <c:val>
            <c:numRef>
              <c:f>גיליון1!$C$2:$C$27</c:f>
              <c:numCache>
                <c:formatCode>General</c:formatCode>
                <c:ptCount val="26"/>
                <c:pt idx="0">
                  <c:v>127</c:v>
                </c:pt>
                <c:pt idx="1">
                  <c:v>197</c:v>
                </c:pt>
                <c:pt idx="2">
                  <c:v>156</c:v>
                </c:pt>
                <c:pt idx="3">
                  <c:v>194</c:v>
                </c:pt>
                <c:pt idx="4">
                  <c:v>130</c:v>
                </c:pt>
                <c:pt idx="5">
                  <c:v>143</c:v>
                </c:pt>
                <c:pt idx="6">
                  <c:v>175</c:v>
                </c:pt>
                <c:pt idx="7">
                  <c:v>327</c:v>
                </c:pt>
                <c:pt idx="8">
                  <c:v>346</c:v>
                </c:pt>
                <c:pt idx="9">
                  <c:v>360</c:v>
                </c:pt>
                <c:pt idx="10">
                  <c:v>420.3</c:v>
                </c:pt>
                <c:pt idx="11">
                  <c:v>501.2</c:v>
                </c:pt>
                <c:pt idx="12">
                  <c:v>415.7</c:v>
                </c:pt>
                <c:pt idx="13">
                  <c:v>236.4</c:v>
                </c:pt>
                <c:pt idx="14">
                  <c:v>364</c:v>
                </c:pt>
                <c:pt idx="15">
                  <c:v>387.2</c:v>
                </c:pt>
                <c:pt idx="16">
                  <c:v>403.3</c:v>
                </c:pt>
                <c:pt idx="17">
                  <c:v>216.9</c:v>
                </c:pt>
                <c:pt idx="18">
                  <c:v>411.7</c:v>
                </c:pt>
                <c:pt idx="19">
                  <c:v>317.89999999999998</c:v>
                </c:pt>
                <c:pt idx="20">
                  <c:v>297.39999999999998</c:v>
                </c:pt>
                <c:pt idx="21">
                  <c:v>288.10000000000002</c:v>
                </c:pt>
                <c:pt idx="22">
                  <c:v>431.1</c:v>
                </c:pt>
                <c:pt idx="23">
                  <c:v>482.3</c:v>
                </c:pt>
                <c:pt idx="24">
                  <c:v>499.1</c:v>
                </c:pt>
                <c:pt idx="25">
                  <c:v>286.89999999999998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לא למגורים 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7656672505569631E-2"/>
                  <c:y val="1.2928883608036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897133268708582E-2"/>
                  <c:y val="2.78754338030237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303180784907287E-2"/>
                  <c:y val="3.6843363920016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06272002176834E-2"/>
                  <c:y val="-2.5932146898932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743065594122551E-2"/>
                  <c:y val="-3.7889387054922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7822259258629386E-2"/>
                  <c:y val="-1.99535268209370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4863295975692076E-2"/>
                  <c:y val="3.9832673959013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4017278617710584E-2"/>
                  <c:y val="-3.19107669769272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5370770338372931E-2"/>
                  <c:y val="2.1896813725028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1051115910727142E-2"/>
                  <c:y val="2.488612376402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1.9697624190064794E-2"/>
                  <c:y val="3.6843363920016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2.9776817854571529E-2"/>
                  <c:y val="-2.29428368599345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0"/>
                  <c:y val="-2.89214569379296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100">
                    <a:solidFill>
                      <a:srgbClr val="00B050"/>
                    </a:solidFill>
                  </a:defRPr>
                </a:pPr>
                <a:endParaRPr lang="he-I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גיליון1!$A$2:$A$27</c:f>
              <c:numCache>
                <c:formatCode>General</c:formatCode>
                <c:ptCount val="26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</c:numCache>
            </c:numRef>
          </c:cat>
          <c:val>
            <c:numRef>
              <c:f>גיליון1!$D$2:$D$27</c:f>
              <c:numCache>
                <c:formatCode>General</c:formatCode>
                <c:ptCount val="26"/>
                <c:pt idx="0">
                  <c:v>49</c:v>
                </c:pt>
                <c:pt idx="1">
                  <c:v>49</c:v>
                </c:pt>
                <c:pt idx="2">
                  <c:v>124</c:v>
                </c:pt>
                <c:pt idx="3">
                  <c:v>215</c:v>
                </c:pt>
                <c:pt idx="4">
                  <c:v>174</c:v>
                </c:pt>
                <c:pt idx="5">
                  <c:v>178</c:v>
                </c:pt>
                <c:pt idx="6">
                  <c:v>286</c:v>
                </c:pt>
                <c:pt idx="7">
                  <c:v>290</c:v>
                </c:pt>
                <c:pt idx="8">
                  <c:v>328</c:v>
                </c:pt>
                <c:pt idx="9">
                  <c:v>319</c:v>
                </c:pt>
                <c:pt idx="10">
                  <c:v>390</c:v>
                </c:pt>
                <c:pt idx="11">
                  <c:v>312.40000000000003</c:v>
                </c:pt>
                <c:pt idx="12">
                  <c:v>386.8</c:v>
                </c:pt>
                <c:pt idx="13">
                  <c:v>80.900000000000006</c:v>
                </c:pt>
                <c:pt idx="14">
                  <c:v>186</c:v>
                </c:pt>
                <c:pt idx="15">
                  <c:v>40.100000000000023</c:v>
                </c:pt>
                <c:pt idx="16">
                  <c:v>63.599999999999966</c:v>
                </c:pt>
                <c:pt idx="17">
                  <c:v>121.79999999999998</c:v>
                </c:pt>
                <c:pt idx="18">
                  <c:v>146.50000000000006</c:v>
                </c:pt>
                <c:pt idx="19">
                  <c:v>187.5</c:v>
                </c:pt>
                <c:pt idx="20">
                  <c:v>107.1</c:v>
                </c:pt>
                <c:pt idx="21">
                  <c:v>90.899999999999977</c:v>
                </c:pt>
                <c:pt idx="22">
                  <c:v>181.79999999999995</c:v>
                </c:pt>
                <c:pt idx="23">
                  <c:v>188.2</c:v>
                </c:pt>
                <c:pt idx="24">
                  <c:v>347.4</c:v>
                </c:pt>
                <c:pt idx="25">
                  <c:v>288.5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7065600"/>
        <c:axId val="246969088"/>
      </c:lineChart>
      <c:catAx>
        <c:axId val="24706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246969088"/>
        <c:crosses val="autoZero"/>
        <c:auto val="1"/>
        <c:lblAlgn val="ctr"/>
        <c:lblOffset val="100"/>
        <c:noMultiLvlLbl val="0"/>
      </c:catAx>
      <c:valAx>
        <c:axId val="246969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2470656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709279320646472"/>
          <c:y val="0.8999070724721735"/>
          <c:w val="0.41621026853284809"/>
          <c:h val="6.422120705985587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he-I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062249508228319E-2"/>
          <c:y val="3.4989991695837941E-2"/>
          <c:w val="0.93109901759040381"/>
          <c:h val="0.72625899382177872"/>
        </c:manualLayout>
      </c:layout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סה"כ 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-2.8095780684001974E-2"/>
                  <c:y val="-3.8569631622851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3776126256356184E-2"/>
                  <c:y val="-6.2484111934832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6735089539293553E-2"/>
                  <c:y val="-5.3516181817839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9535665493217237E-2"/>
                  <c:y val="-3.259101154485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5216011065571448E-2"/>
                  <c:y val="-3.5580321583854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1.5136817401064607E-2"/>
                  <c:y val="-3.5580321583854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2.6655895874786711E-2"/>
                  <c:y val="-5.3516181817839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rgbClr val="0000FF"/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גיליון1!$A$2:$A$27</c:f>
              <c:numCache>
                <c:formatCode>General</c:formatCode>
                <c:ptCount val="26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</c:numCache>
            </c:numRef>
          </c:cat>
          <c:val>
            <c:numRef>
              <c:f>גיליון1!$B$2:$B$27</c:f>
              <c:numCache>
                <c:formatCode>0</c:formatCode>
                <c:ptCount val="26"/>
                <c:pt idx="0">
                  <c:v>146</c:v>
                </c:pt>
                <c:pt idx="1">
                  <c:v>195</c:v>
                </c:pt>
                <c:pt idx="2">
                  <c:v>224</c:v>
                </c:pt>
                <c:pt idx="3">
                  <c:v>190</c:v>
                </c:pt>
                <c:pt idx="4">
                  <c:v>417</c:v>
                </c:pt>
                <c:pt idx="5">
                  <c:v>400</c:v>
                </c:pt>
                <c:pt idx="6">
                  <c:v>273</c:v>
                </c:pt>
                <c:pt idx="7">
                  <c:v>341</c:v>
                </c:pt>
                <c:pt idx="8">
                  <c:v>397</c:v>
                </c:pt>
                <c:pt idx="9">
                  <c:v>599</c:v>
                </c:pt>
                <c:pt idx="10">
                  <c:v>641.20000000000005</c:v>
                </c:pt>
                <c:pt idx="11">
                  <c:v>739.2</c:v>
                </c:pt>
                <c:pt idx="12">
                  <c:v>682.8</c:v>
                </c:pt>
                <c:pt idx="13">
                  <c:v>582.1</c:v>
                </c:pt>
                <c:pt idx="14">
                  <c:v>552.20000000000005</c:v>
                </c:pt>
                <c:pt idx="15">
                  <c:v>495</c:v>
                </c:pt>
                <c:pt idx="16">
                  <c:v>475.3</c:v>
                </c:pt>
                <c:pt idx="17">
                  <c:v>735.7</c:v>
                </c:pt>
                <c:pt idx="18">
                  <c:v>398.9</c:v>
                </c:pt>
                <c:pt idx="19">
                  <c:v>433.9</c:v>
                </c:pt>
                <c:pt idx="20">
                  <c:v>310.8</c:v>
                </c:pt>
                <c:pt idx="21">
                  <c:v>619.79999999999995</c:v>
                </c:pt>
                <c:pt idx="22">
                  <c:v>437.1</c:v>
                </c:pt>
                <c:pt idx="23">
                  <c:v>357.7</c:v>
                </c:pt>
                <c:pt idx="24">
                  <c:v>511.9</c:v>
                </c:pt>
                <c:pt idx="25">
                  <c:v>557.9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למגורים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2.0896356637925658E-2"/>
                  <c:y val="-2.96017015058590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655895874786711E-2"/>
                  <c:y val="-1.76444613498688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735089539293553E-2"/>
                  <c:y val="2.12165691570993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5216011065571448E-2"/>
                  <c:y val="-1.4655151310871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655895874786735E-2"/>
                  <c:y val="2.12165691570993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3776126256356184E-2"/>
                  <c:y val="-1.76444613498688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6655895874786711E-2"/>
                  <c:y val="1.8227259118101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0896356637925658E-2"/>
                  <c:y val="1.8227259118101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0975550302432497E-2"/>
                  <c:y val="-1.1665841271873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665600925154334E-2"/>
                  <c:y val="2.12165691570993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9535665493217237E-2"/>
                  <c:y val="3.9152429391084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8095780684001974E-2"/>
                  <c:y val="2.7195189235094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5216011065571448E-2"/>
                  <c:y val="-2.96017015058590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1.9456471828710395E-2"/>
                  <c:y val="2.7195189235094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2.3776126256356184E-2"/>
                  <c:y val="-2.96017015058590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2.6655895874786711E-2"/>
                  <c:y val="2.4205879196096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2.0896356637925766E-2"/>
                  <c:y val="-2.36230814278639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3.9614859157724072E-2"/>
                  <c:y val="1.52379490791042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1.9456471828710395E-2"/>
                  <c:y val="2.4205879196096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2.2336241447140921E-2"/>
                  <c:y val="-1.76444613498688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0"/>
                  <c:y val="-1.1665841271873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rgbClr val="FF6600"/>
                    </a:solidFill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גיליון1!$A$2:$A$27</c:f>
              <c:numCache>
                <c:formatCode>General</c:formatCode>
                <c:ptCount val="26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</c:numCache>
            </c:numRef>
          </c:cat>
          <c:val>
            <c:numRef>
              <c:f>גיליון1!$C$2:$C$27</c:f>
              <c:numCache>
                <c:formatCode>0</c:formatCode>
                <c:ptCount val="26"/>
                <c:pt idx="0">
                  <c:v>70</c:v>
                </c:pt>
                <c:pt idx="1">
                  <c:v>145</c:v>
                </c:pt>
                <c:pt idx="2">
                  <c:v>159</c:v>
                </c:pt>
                <c:pt idx="3">
                  <c:v>125</c:v>
                </c:pt>
                <c:pt idx="4">
                  <c:v>291</c:v>
                </c:pt>
                <c:pt idx="5">
                  <c:v>144</c:v>
                </c:pt>
                <c:pt idx="6">
                  <c:v>159</c:v>
                </c:pt>
                <c:pt idx="7">
                  <c:v>142</c:v>
                </c:pt>
                <c:pt idx="8">
                  <c:v>178</c:v>
                </c:pt>
                <c:pt idx="9">
                  <c:v>370</c:v>
                </c:pt>
                <c:pt idx="10">
                  <c:v>314.7</c:v>
                </c:pt>
                <c:pt idx="11">
                  <c:v>370.1</c:v>
                </c:pt>
                <c:pt idx="12">
                  <c:v>243.7</c:v>
                </c:pt>
                <c:pt idx="13">
                  <c:v>297.2</c:v>
                </c:pt>
                <c:pt idx="14">
                  <c:v>410.6</c:v>
                </c:pt>
                <c:pt idx="15">
                  <c:v>338.1</c:v>
                </c:pt>
                <c:pt idx="16">
                  <c:v>378.7</c:v>
                </c:pt>
                <c:pt idx="17">
                  <c:v>480.4</c:v>
                </c:pt>
                <c:pt idx="18">
                  <c:v>282.2</c:v>
                </c:pt>
                <c:pt idx="19">
                  <c:v>313.2</c:v>
                </c:pt>
                <c:pt idx="20">
                  <c:v>242.7</c:v>
                </c:pt>
                <c:pt idx="21">
                  <c:v>469.2</c:v>
                </c:pt>
                <c:pt idx="22">
                  <c:v>287.89999999999998</c:v>
                </c:pt>
                <c:pt idx="23">
                  <c:v>259.3</c:v>
                </c:pt>
                <c:pt idx="24">
                  <c:v>383.1</c:v>
                </c:pt>
                <c:pt idx="25">
                  <c:v>315.5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לא למגורים </c:v>
                </c:pt>
              </c:strCache>
            </c:strRef>
          </c:tx>
          <c:marker>
            <c:symbol val="none"/>
          </c:marker>
          <c:dLbls>
            <c:dLbl>
              <c:idx val="5"/>
              <c:layout>
                <c:manualLayout>
                  <c:x val="-2.6655895874786735E-2"/>
                  <c:y val="-2.7195189235094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1054743966939339E-2"/>
                  <c:y val="-1.22486390401066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8095780684001974E-2"/>
                  <c:y val="-2.7195189235094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6576702210279872E-2"/>
                  <c:y val="1.4655151310871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3855319920863075E-2"/>
                  <c:y val="-2.4205879196096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9535665493217237E-2"/>
                  <c:y val="-2.7195189235094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3696932591849346E-2"/>
                  <c:y val="-2.7195189235094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3.9614859157724072E-2"/>
                  <c:y val="-1.2248639040106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1.9611231101511879E-2"/>
                  <c:y val="3.0864743842021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6.3687125502400752E-3"/>
                  <c:y val="4.15589416618492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100" b="0">
                    <a:solidFill>
                      <a:srgbClr val="00B050"/>
                    </a:solidFill>
                  </a:defRPr>
                </a:pPr>
                <a:endParaRPr lang="he-I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גיליון1!$A$2:$A$27</c:f>
              <c:numCache>
                <c:formatCode>General</c:formatCode>
                <c:ptCount val="26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</c:numCache>
            </c:numRef>
          </c:cat>
          <c:val>
            <c:numRef>
              <c:f>גיליון1!$D$2:$D$27</c:f>
              <c:numCache>
                <c:formatCode>0</c:formatCode>
                <c:ptCount val="26"/>
                <c:pt idx="0">
                  <c:v>76</c:v>
                </c:pt>
                <c:pt idx="1">
                  <c:v>50</c:v>
                </c:pt>
                <c:pt idx="2">
                  <c:v>65</c:v>
                </c:pt>
                <c:pt idx="3">
                  <c:v>65</c:v>
                </c:pt>
                <c:pt idx="4">
                  <c:v>126</c:v>
                </c:pt>
                <c:pt idx="5">
                  <c:v>256</c:v>
                </c:pt>
                <c:pt idx="6">
                  <c:v>114</c:v>
                </c:pt>
                <c:pt idx="7">
                  <c:v>199</c:v>
                </c:pt>
                <c:pt idx="8">
                  <c:v>219</c:v>
                </c:pt>
                <c:pt idx="9">
                  <c:v>229</c:v>
                </c:pt>
                <c:pt idx="10">
                  <c:v>390</c:v>
                </c:pt>
                <c:pt idx="11">
                  <c:v>369.1</c:v>
                </c:pt>
                <c:pt idx="12">
                  <c:v>386.8</c:v>
                </c:pt>
                <c:pt idx="13">
                  <c:v>80.900000000000006</c:v>
                </c:pt>
                <c:pt idx="14">
                  <c:v>141.60000000000002</c:v>
                </c:pt>
                <c:pt idx="15">
                  <c:v>156.89999999999998</c:v>
                </c:pt>
                <c:pt idx="16">
                  <c:v>96.600000000000023</c:v>
                </c:pt>
                <c:pt idx="17">
                  <c:v>255.30000000000007</c:v>
                </c:pt>
                <c:pt idx="18">
                  <c:v>116.69999999999999</c:v>
                </c:pt>
                <c:pt idx="19">
                  <c:v>120.69999999999999</c:v>
                </c:pt>
                <c:pt idx="20">
                  <c:v>68.100000000000023</c:v>
                </c:pt>
                <c:pt idx="21">
                  <c:v>150.59999999999997</c:v>
                </c:pt>
                <c:pt idx="22">
                  <c:v>149.20000000000005</c:v>
                </c:pt>
                <c:pt idx="23">
                  <c:v>98.399999999999977</c:v>
                </c:pt>
                <c:pt idx="24">
                  <c:v>128.79999999999995</c:v>
                </c:pt>
                <c:pt idx="25">
                  <c:v>242.39999999999998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7390976"/>
        <c:axId val="247392512"/>
      </c:lineChart>
      <c:catAx>
        <c:axId val="247390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247392512"/>
        <c:crosses val="autoZero"/>
        <c:auto val="1"/>
        <c:lblAlgn val="ctr"/>
        <c:lblOffset val="100"/>
        <c:noMultiLvlLbl val="0"/>
      </c:catAx>
      <c:valAx>
        <c:axId val="24739251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2473909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397544259451368"/>
          <c:y val="0.9178429327061588"/>
          <c:w val="0.48244496975675016"/>
          <c:h val="6.422120705985587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he-I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גיליון1!$A$2:$A$12</c:f>
              <c:strCache>
                <c:ptCount val="11"/>
                <c:pt idx="0">
                  <c:v>0-4</c:v>
                </c:pt>
                <c:pt idx="1">
                  <c:v>5-14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35-44</c:v>
                </c:pt>
                <c:pt idx="7">
                  <c:v>45-54</c:v>
                </c:pt>
                <c:pt idx="8">
                  <c:v>55-64</c:v>
                </c:pt>
                <c:pt idx="9">
                  <c:v>65-74</c:v>
                </c:pt>
                <c:pt idx="10">
                  <c:v>75+</c:v>
                </c:pt>
              </c:strCache>
            </c:strRef>
          </c:cat>
          <c:val>
            <c:numRef>
              <c:f>גיליון1!$B$2:$B$12</c:f>
              <c:numCache>
                <c:formatCode>0.0</c:formatCode>
                <c:ptCount val="11"/>
                <c:pt idx="0">
                  <c:v>10.340591848129536</c:v>
                </c:pt>
                <c:pt idx="1">
                  <c:v>17.865872572740248</c:v>
                </c:pt>
                <c:pt idx="2">
                  <c:v>7.7498604131769966</c:v>
                </c:pt>
                <c:pt idx="3">
                  <c:v>7.4049258638873381</c:v>
                </c:pt>
                <c:pt idx="4">
                  <c:v>7.222532415162231</c:v>
                </c:pt>
                <c:pt idx="5">
                  <c:v>6.9855450089955955</c:v>
                </c:pt>
                <c:pt idx="6">
                  <c:v>12.81965382467895</c:v>
                </c:pt>
                <c:pt idx="7">
                  <c:v>10.019231962280537</c:v>
                </c:pt>
                <c:pt idx="8">
                  <c:v>9.05391153297351</c:v>
                </c:pt>
                <c:pt idx="9">
                  <c:v>5.6889385197592901</c:v>
                </c:pt>
                <c:pt idx="10">
                  <c:v>4.8489360382157702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653824"/>
        <c:axId val="24655360"/>
      </c:barChart>
      <c:catAx>
        <c:axId val="246538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he-IL"/>
          </a:p>
        </c:txPr>
        <c:crossAx val="24655360"/>
        <c:crosses val="autoZero"/>
        <c:auto val="1"/>
        <c:lblAlgn val="ctr"/>
        <c:lblOffset val="150"/>
        <c:noMultiLvlLbl val="0"/>
      </c:catAx>
      <c:valAx>
        <c:axId val="2465536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he-IL"/>
          </a:p>
        </c:txPr>
        <c:crossAx val="24653824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גיליון1!$B$2</c:f>
              <c:strCache>
                <c:ptCount val="1"/>
                <c:pt idx="0">
                  <c:v> 100 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גיליון1!$A$3:$A$13</c:f>
              <c:strCache>
                <c:ptCount val="11"/>
                <c:pt idx="0">
                  <c:v>0-4</c:v>
                </c:pt>
                <c:pt idx="1">
                  <c:v>5-14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35-44</c:v>
                </c:pt>
                <c:pt idx="7">
                  <c:v>45-54</c:v>
                </c:pt>
                <c:pt idx="8">
                  <c:v>55-64</c:v>
                </c:pt>
                <c:pt idx="9">
                  <c:v>65-74</c:v>
                </c:pt>
                <c:pt idx="10">
                  <c:v>75+</c:v>
                </c:pt>
              </c:strCache>
            </c:strRef>
          </c:cat>
          <c:val>
            <c:numRef>
              <c:f>גיליון1!$B$3:$B$13</c:f>
              <c:numCache>
                <c:formatCode>0.0</c:formatCode>
                <c:ptCount val="11"/>
                <c:pt idx="0">
                  <c:v>7.6572251560249631</c:v>
                </c:pt>
                <c:pt idx="1">
                  <c:v>10.033605376860297</c:v>
                </c:pt>
                <c:pt idx="2">
                  <c:v>4.1286605856937104</c:v>
                </c:pt>
                <c:pt idx="3">
                  <c:v>5.2088334133461345</c:v>
                </c:pt>
                <c:pt idx="4">
                  <c:v>10.513682189150263</c:v>
                </c:pt>
                <c:pt idx="5">
                  <c:v>12.145943350936149</c:v>
                </c:pt>
                <c:pt idx="6">
                  <c:v>15.770523283725396</c:v>
                </c:pt>
                <c:pt idx="7">
                  <c:v>9.8415746519443115</c:v>
                </c:pt>
                <c:pt idx="8">
                  <c:v>9.9135861737878042</c:v>
                </c:pt>
                <c:pt idx="9">
                  <c:v>7.0811329812770039</c:v>
                </c:pt>
                <c:pt idx="10">
                  <c:v>7.6812289966394625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5198592"/>
        <c:axId val="25200128"/>
      </c:barChart>
      <c:catAx>
        <c:axId val="2519859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5200128"/>
        <c:crosses val="autoZero"/>
        <c:auto val="1"/>
        <c:lblAlgn val="ctr"/>
        <c:lblOffset val="100"/>
        <c:noMultiLvlLbl val="0"/>
      </c:catAx>
      <c:valAx>
        <c:axId val="25200128"/>
        <c:scaling>
          <c:orientation val="maxMin"/>
          <c:max val="20"/>
          <c:min val="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25198592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932325413966889E-2"/>
          <c:y val="3.9644380551379615E-2"/>
          <c:w val="0.91822894168466518"/>
          <c:h val="0.71374981677007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גיליון1!$A$2</c:f>
              <c:strCache>
                <c:ptCount val="1"/>
                <c:pt idx="0">
                  <c:v>ת"א-יפו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(גיליון1!$B$1:$D$1,גיליון1!$I$1,גיליון1!$J$1:$L$1)</c:f>
              <c:strCache>
                <c:ptCount val="7"/>
                <c:pt idx="0">
                  <c:v> V.1972</c:v>
                </c:pt>
                <c:pt idx="1">
                  <c:v>VI.1983</c:v>
                </c:pt>
                <c:pt idx="2">
                  <c:v>XI.1995</c:v>
                </c:pt>
                <c:pt idx="3">
                  <c:v>XII.2008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strCache>
            </c:strRef>
          </c:cat>
          <c:val>
            <c:numRef>
              <c:f>(גיליון1!$B$2:$D$2,גיליון1!$I$2,גיליון1!$J$2:$L$2)</c:f>
              <c:numCache>
                <c:formatCode>0.0</c:formatCode>
                <c:ptCount val="7"/>
                <c:pt idx="0">
                  <c:v>21.8</c:v>
                </c:pt>
                <c:pt idx="1">
                  <c:v>20.3</c:v>
                </c:pt>
                <c:pt idx="2">
                  <c:v>17.899999999999999</c:v>
                </c:pt>
                <c:pt idx="3" formatCode="General">
                  <c:v>16.7</c:v>
                </c:pt>
                <c:pt idx="4" formatCode="General">
                  <c:v>16.8</c:v>
                </c:pt>
                <c:pt idx="5" formatCode="General">
                  <c:v>17.399999999999999</c:v>
                </c:pt>
                <c:pt idx="6" formatCode="General">
                  <c:v>17.600000000000001</c:v>
                </c:pt>
              </c:numCache>
            </c:numRef>
          </c:val>
        </c:ser>
        <c:ser>
          <c:idx val="1"/>
          <c:order val="1"/>
          <c:tx>
            <c:strRef>
              <c:f>גיליון1!$A$3</c:f>
              <c:strCache>
                <c:ptCount val="1"/>
                <c:pt idx="0">
                  <c:v>ישראל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4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(גיליון1!$B$1:$D$1,גיליון1!$I$1,גיליון1!$J$1:$L$1)</c:f>
              <c:strCache>
                <c:ptCount val="7"/>
                <c:pt idx="0">
                  <c:v> V.1972</c:v>
                </c:pt>
                <c:pt idx="1">
                  <c:v>VI.1983</c:v>
                </c:pt>
                <c:pt idx="2">
                  <c:v>XI.1995</c:v>
                </c:pt>
                <c:pt idx="3">
                  <c:v>XII.2008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strCache>
            </c:strRef>
          </c:cat>
          <c:val>
            <c:numRef>
              <c:f>(גיליון1!$B$3:$D$3,גיליון1!$I$3,גיליון1!$J$3:$L$3)</c:f>
              <c:numCache>
                <c:formatCode>0.0</c:formatCode>
                <c:ptCount val="7"/>
                <c:pt idx="0">
                  <c:v>32.6</c:v>
                </c:pt>
                <c:pt idx="1">
                  <c:v>32.6</c:v>
                </c:pt>
                <c:pt idx="2">
                  <c:v>29.2</c:v>
                </c:pt>
                <c:pt idx="3" formatCode="General">
                  <c:v>27.8</c:v>
                </c:pt>
                <c:pt idx="4" formatCode="General">
                  <c:v>28</c:v>
                </c:pt>
                <c:pt idx="5" formatCode="General">
                  <c:v>28.1</c:v>
                </c:pt>
                <c:pt idx="6" formatCode="General">
                  <c:v>28.2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4213760"/>
        <c:axId val="24227840"/>
      </c:barChart>
      <c:catAx>
        <c:axId val="24213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24227840"/>
        <c:crosses val="autoZero"/>
        <c:auto val="1"/>
        <c:lblAlgn val="ctr"/>
        <c:lblOffset val="100"/>
        <c:noMultiLvlLbl val="0"/>
      </c:catAx>
      <c:valAx>
        <c:axId val="2422784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242137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6863216611962379"/>
          <c:y val="0.91435261277345092"/>
          <c:w val="0.2584160133331066"/>
          <c:h val="7.3277845712858142E-2"/>
        </c:manualLayout>
      </c:layout>
      <c:overlay val="0"/>
      <c:txPr>
        <a:bodyPr/>
        <a:lstStyle/>
        <a:p>
          <a:pPr>
            <a:defRPr sz="16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372210223182141E-2"/>
          <c:y val="3.9644380551379615E-2"/>
          <c:w val="0.91822894168466518"/>
          <c:h val="0.741581285175883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גיליון1!$A$2</c:f>
              <c:strCache>
                <c:ptCount val="1"/>
                <c:pt idx="0">
                  <c:v>ת"א-יפו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גיליון1!$B$1:$H$1</c:f>
              <c:strCache>
                <c:ptCount val="7"/>
                <c:pt idx="0">
                  <c:v>V.1972</c:v>
                </c:pt>
                <c:pt idx="1">
                  <c:v>V.1983</c:v>
                </c:pt>
                <c:pt idx="2">
                  <c:v>XI.1995</c:v>
                </c:pt>
                <c:pt idx="3">
                  <c:v>XII.2008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strCache>
            </c:strRef>
          </c:cat>
          <c:val>
            <c:numRef>
              <c:f>גיליון1!$B$2:$H$2</c:f>
              <c:numCache>
                <c:formatCode>0.0</c:formatCode>
                <c:ptCount val="7"/>
                <c:pt idx="0">
                  <c:v>23.713423283739647</c:v>
                </c:pt>
                <c:pt idx="1">
                  <c:v>24.672910332605078</c:v>
                </c:pt>
                <c:pt idx="2">
                  <c:v>28.325345661818545</c:v>
                </c:pt>
                <c:pt idx="3">
                  <c:v>32.46</c:v>
                </c:pt>
                <c:pt idx="4">
                  <c:v>31.301739147639584</c:v>
                </c:pt>
                <c:pt idx="5">
                  <c:v>29.952087611225188</c:v>
                </c:pt>
                <c:pt idx="6">
                  <c:v>29.7</c:v>
                </c:pt>
              </c:numCache>
            </c:numRef>
          </c:val>
        </c:ser>
        <c:ser>
          <c:idx val="1"/>
          <c:order val="1"/>
          <c:tx>
            <c:strRef>
              <c:f>גיליון1!$A$3</c:f>
              <c:strCache>
                <c:ptCount val="1"/>
                <c:pt idx="0">
                  <c:v>ישראל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גיליון1!$B$1:$H$1</c:f>
              <c:strCache>
                <c:ptCount val="7"/>
                <c:pt idx="0">
                  <c:v>V.1972</c:v>
                </c:pt>
                <c:pt idx="1">
                  <c:v>V.1983</c:v>
                </c:pt>
                <c:pt idx="2">
                  <c:v>XI.1995</c:v>
                </c:pt>
                <c:pt idx="3">
                  <c:v>XII.2008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strCache>
            </c:strRef>
          </c:cat>
          <c:val>
            <c:numRef>
              <c:f>גיליון1!$B$3:$H$3</c:f>
              <c:numCache>
                <c:formatCode>0.0</c:formatCode>
                <c:ptCount val="7"/>
                <c:pt idx="0">
                  <c:v>25.983709287116909</c:v>
                </c:pt>
                <c:pt idx="1">
                  <c:v>26.88552166870582</c:v>
                </c:pt>
                <c:pt idx="2">
                  <c:v>26.022680270046639</c:v>
                </c:pt>
                <c:pt idx="3">
                  <c:v>26</c:v>
                </c:pt>
                <c:pt idx="4">
                  <c:v>25.439687286846109</c:v>
                </c:pt>
                <c:pt idx="5">
                  <c:v>25.1</c:v>
                </c:pt>
                <c:pt idx="6">
                  <c:v>24.7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24355200"/>
        <c:axId val="24356736"/>
      </c:barChart>
      <c:catAx>
        <c:axId val="24355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24356736"/>
        <c:crosses val="autoZero"/>
        <c:auto val="1"/>
        <c:lblAlgn val="ctr"/>
        <c:lblOffset val="100"/>
        <c:noMultiLvlLbl val="0"/>
      </c:catAx>
      <c:valAx>
        <c:axId val="2435673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243552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135354840904065"/>
          <c:y val="0.92672215428714189"/>
          <c:w val="0.31025186646485603"/>
          <c:h val="7.3277845712858142E-2"/>
        </c:manualLayout>
      </c:layout>
      <c:overlay val="0"/>
      <c:txPr>
        <a:bodyPr/>
        <a:lstStyle/>
        <a:p>
          <a:pPr>
            <a:defRPr sz="16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932325413966889E-2"/>
          <c:y val="3.9644380551379615E-2"/>
          <c:w val="0.91822894168466518"/>
          <c:h val="0.741581285175883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גיליון1!$A$2</c:f>
              <c:strCache>
                <c:ptCount val="1"/>
                <c:pt idx="0">
                  <c:v>ת"א-יפו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(גיליון1!$B$1:$D$1,גיליון1!$I$1:$L$1)</c:f>
              <c:strCache>
                <c:ptCount val="7"/>
                <c:pt idx="0">
                  <c:v>V.1972</c:v>
                </c:pt>
                <c:pt idx="1">
                  <c:v>VI.1983</c:v>
                </c:pt>
                <c:pt idx="2">
                  <c:v>XI.1995</c:v>
                </c:pt>
                <c:pt idx="3">
                  <c:v>XII.2008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strCache>
            </c:strRef>
          </c:cat>
          <c:val>
            <c:numRef>
              <c:f>(גיליון1!$B$2:$D$2,גיליון1!$I$2:$L$2)</c:f>
              <c:numCache>
                <c:formatCode>0.0</c:formatCode>
                <c:ptCount val="7"/>
                <c:pt idx="0">
                  <c:v>12.6</c:v>
                </c:pt>
                <c:pt idx="1">
                  <c:v>19</c:v>
                </c:pt>
                <c:pt idx="2">
                  <c:v>18.3</c:v>
                </c:pt>
                <c:pt idx="3">
                  <c:v>14.1</c:v>
                </c:pt>
                <c:pt idx="4" formatCode="General">
                  <c:v>14.4</c:v>
                </c:pt>
                <c:pt idx="5" formatCode="General">
                  <c:v>14.6</c:v>
                </c:pt>
                <c:pt idx="6" formatCode="General">
                  <c:v>14.7</c:v>
                </c:pt>
              </c:numCache>
            </c:numRef>
          </c:val>
        </c:ser>
        <c:ser>
          <c:idx val="1"/>
          <c:order val="1"/>
          <c:tx>
            <c:strRef>
              <c:f>גיליון1!$A$3</c:f>
              <c:strCache>
                <c:ptCount val="1"/>
                <c:pt idx="0">
                  <c:v>ישראל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(גיליון1!$B$1:$D$1,גיליון1!$I$1:$L$1)</c:f>
              <c:strCache>
                <c:ptCount val="7"/>
                <c:pt idx="0">
                  <c:v>V.1972</c:v>
                </c:pt>
                <c:pt idx="1">
                  <c:v>VI.1983</c:v>
                </c:pt>
                <c:pt idx="2">
                  <c:v>XI.1995</c:v>
                </c:pt>
                <c:pt idx="3">
                  <c:v>XII.2008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strCache>
            </c:strRef>
          </c:cat>
          <c:val>
            <c:numRef>
              <c:f>(גיליון1!$B$3:$D$3,גיליון1!$I$3:$L$3)</c:f>
              <c:numCache>
                <c:formatCode>0.0</c:formatCode>
                <c:ptCount val="7"/>
                <c:pt idx="0">
                  <c:v>7.1</c:v>
                </c:pt>
                <c:pt idx="1">
                  <c:v>8.9</c:v>
                </c:pt>
                <c:pt idx="2">
                  <c:v>9.9</c:v>
                </c:pt>
                <c:pt idx="3" formatCode="General">
                  <c:v>9.6999999999999993</c:v>
                </c:pt>
                <c:pt idx="4" formatCode="General">
                  <c:v>9.9</c:v>
                </c:pt>
                <c:pt idx="5" formatCode="General">
                  <c:v>10.1</c:v>
                </c:pt>
                <c:pt idx="6" formatCode="General">
                  <c:v>10.5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5719936"/>
        <c:axId val="25721472"/>
      </c:barChart>
      <c:catAx>
        <c:axId val="25719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25721472"/>
        <c:crosses val="autoZero"/>
        <c:auto val="1"/>
        <c:lblAlgn val="ctr"/>
        <c:lblOffset val="100"/>
        <c:noMultiLvlLbl val="0"/>
      </c:catAx>
      <c:valAx>
        <c:axId val="2572147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257199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567320283668646"/>
          <c:y val="0.92672215428714189"/>
          <c:w val="0.29873278799113395"/>
          <c:h val="7.3277845712858142E-2"/>
        </c:manualLayout>
      </c:layout>
      <c:overlay val="0"/>
      <c:txPr>
        <a:bodyPr/>
        <a:lstStyle/>
        <a:p>
          <a:pPr>
            <a:defRPr sz="16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6685414323209E-2"/>
          <c:y val="0.12082256305924011"/>
          <c:w val="0.8865770528683915"/>
          <c:h val="0.743240344787982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גיליון1!$C$2</c:f>
              <c:strCache>
                <c:ptCount val="1"/>
                <c:pt idx="0">
                  <c:v>ריבוי טבעי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גיליון1!$B$3:$B$16</c:f>
              <c:numCache>
                <c:formatCode>@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גיליון1!$C$3:$C$16</c:f>
              <c:numCache>
                <c:formatCode>0.00</c:formatCode>
                <c:ptCount val="14"/>
                <c:pt idx="0">
                  <c:v>2.0670000000000002</c:v>
                </c:pt>
                <c:pt idx="1">
                  <c:v>2</c:v>
                </c:pt>
                <c:pt idx="2">
                  <c:v>2.2999999999999998</c:v>
                </c:pt>
                <c:pt idx="3">
                  <c:v>2.7050000000000001</c:v>
                </c:pt>
                <c:pt idx="4">
                  <c:v>2.9630000000000001</c:v>
                </c:pt>
                <c:pt idx="5">
                  <c:v>2.95</c:v>
                </c:pt>
                <c:pt idx="6">
                  <c:v>3.5270000000000001</c:v>
                </c:pt>
                <c:pt idx="7">
                  <c:v>4.048</c:v>
                </c:pt>
                <c:pt idx="8">
                  <c:v>4.4980000000000002</c:v>
                </c:pt>
                <c:pt idx="9">
                  <c:v>4.8840000000000003</c:v>
                </c:pt>
                <c:pt idx="10">
                  <c:v>4.7510000000000003</c:v>
                </c:pt>
                <c:pt idx="11">
                  <c:v>4.5</c:v>
                </c:pt>
                <c:pt idx="12">
                  <c:v>4.5999999999999996</c:v>
                </c:pt>
                <c:pt idx="13">
                  <c:v>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199306240"/>
        <c:axId val="200712960"/>
      </c:barChart>
      <c:catAx>
        <c:axId val="19930624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he-IL"/>
          </a:p>
        </c:txPr>
        <c:crossAx val="200712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0712960"/>
        <c:scaling>
          <c:orientation val="minMax"/>
          <c:max val="5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bg1">
                        <a:lumMod val="65000"/>
                      </a:schemeClr>
                    </a:solidFill>
                  </a:defRPr>
                </a:pPr>
                <a:r>
                  <a:rPr lang="he-IL">
                    <a:solidFill>
                      <a:schemeClr val="bg1">
                        <a:lumMod val="65000"/>
                      </a:schemeClr>
                    </a:solidFill>
                  </a:rPr>
                  <a:t>אלפים </a:t>
                </a:r>
              </a:p>
            </c:rich>
          </c:tx>
          <c:layout>
            <c:manualLayout>
              <c:xMode val="edge"/>
              <c:yMode val="edge"/>
              <c:x val="3.6152109091053375E-2"/>
              <c:y val="3.6465848598161502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e-IL"/>
          </a:p>
        </c:txPr>
        <c:crossAx val="199306240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77267207270733E-2"/>
          <c:y val="0.1294711215662028"/>
          <c:w val="0.87525208602656013"/>
          <c:h val="0.708090707312714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גיליון1!$A$10</c:f>
              <c:strCache>
                <c:ptCount val="1"/>
                <c:pt idx="0">
                  <c:v>מאזן הגירה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8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9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3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3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32"/>
            <c:invertIfNegative val="0"/>
            <c:bubble3D val="0"/>
            <c:spPr>
              <a:solidFill>
                <a:srgbClr val="0070C0"/>
              </a:solidFill>
            </c:spPr>
          </c:dPt>
          <c:dLbls>
            <c:dLbl>
              <c:idx val="10"/>
              <c:layout>
                <c:manualLayout>
                  <c:x val="3.648382397522147E-17"/>
                  <c:y val="1.9888451443569554E-2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1.4711286089238846E-2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1.8093467483231263E-2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he-I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1.9907042869641296E-2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0070C0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"/>
                  <c:y val="0.132259040536599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he-I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0"/>
                  <c:y val="1.0358705161854768E-2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0070C0"/>
                      </a:solidFill>
                    </a:defRPr>
                  </a:pPr>
                  <a:endParaRPr lang="he-I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layout>
                <c:manualLayout>
                  <c:x val="0"/>
                  <c:y val="7.4693788276465438E-3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0070C0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2"/>
              <c:layout>
                <c:manualLayout>
                  <c:x val="0"/>
                  <c:y val="1.6415500145815106E-2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0070C0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3"/>
              <c:layout>
                <c:manualLayout>
                  <c:x val="0"/>
                  <c:y val="0.151607247010790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layout>
                <c:manualLayout>
                  <c:x val="0"/>
                  <c:y val="0.143651939340915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5"/>
              <c:layout>
                <c:manualLayout>
                  <c:x val="0"/>
                  <c:y val="0.1562368766404199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layout>
                <c:manualLayout>
                  <c:x val="3.0148596974505209E-3"/>
                  <c:y val="1.2495428748657557E-2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7"/>
              <c:layout>
                <c:manualLayout>
                  <c:x val="-1.5074298487252604E-3"/>
                  <c:y val="3.888167518423879E-3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layout>
                <c:manualLayout>
                  <c:x val="0"/>
                  <c:y val="2.1504405255084201E-2"/>
                </c:manualLayout>
              </c:layout>
              <c:numFmt formatCode="#,##0" sourceLinked="0"/>
              <c:spPr/>
              <c:txPr>
                <a:bodyPr rot="-5400000" vert="horz"/>
                <a:lstStyle/>
                <a:p>
                  <a:pPr>
                    <a:defRPr sz="900" b="1">
                      <a:solidFill>
                        <a:srgbClr val="FF0000"/>
                      </a:solidFill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 rot="-5400000" vert="horz"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גיליון1!$B$9:$AN$9</c:f>
              <c:numCache>
                <c:formatCode>General</c:formatCode>
                <c:ptCount val="39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</c:numCache>
            </c:numRef>
          </c:cat>
          <c:val>
            <c:numRef>
              <c:f>גיליון1!$B$10:$AN$10</c:f>
              <c:numCache>
                <c:formatCode>#,##0</c:formatCode>
                <c:ptCount val="39"/>
                <c:pt idx="0">
                  <c:v>-5926</c:v>
                </c:pt>
                <c:pt idx="1">
                  <c:v>-6590</c:v>
                </c:pt>
                <c:pt idx="2">
                  <c:v>-5788</c:v>
                </c:pt>
                <c:pt idx="3">
                  <c:v>-4620</c:v>
                </c:pt>
                <c:pt idx="4">
                  <c:v>-3674</c:v>
                </c:pt>
                <c:pt idx="5">
                  <c:v>-3551</c:v>
                </c:pt>
                <c:pt idx="6">
                  <c:v>-3932</c:v>
                </c:pt>
                <c:pt idx="7">
                  <c:v>-4307</c:v>
                </c:pt>
                <c:pt idx="8">
                  <c:v>-4179</c:v>
                </c:pt>
                <c:pt idx="9">
                  <c:v>-4202</c:v>
                </c:pt>
                <c:pt idx="10">
                  <c:v>-1753</c:v>
                </c:pt>
                <c:pt idx="11">
                  <c:v>-2063</c:v>
                </c:pt>
                <c:pt idx="12">
                  <c:v>-1281</c:v>
                </c:pt>
                <c:pt idx="13" formatCode="General">
                  <c:v>-637</c:v>
                </c:pt>
                <c:pt idx="14">
                  <c:v>1108</c:v>
                </c:pt>
                <c:pt idx="15">
                  <c:v>-6543</c:v>
                </c:pt>
                <c:pt idx="16">
                  <c:v>-2858</c:v>
                </c:pt>
                <c:pt idx="17">
                  <c:v>-5163</c:v>
                </c:pt>
                <c:pt idx="18">
                  <c:v>-7152</c:v>
                </c:pt>
                <c:pt idx="19">
                  <c:v>-8196</c:v>
                </c:pt>
                <c:pt idx="20">
                  <c:v>-5497</c:v>
                </c:pt>
                <c:pt idx="21">
                  <c:v>-8195</c:v>
                </c:pt>
                <c:pt idx="22">
                  <c:v>-7942</c:v>
                </c:pt>
                <c:pt idx="23">
                  <c:v>-5283</c:v>
                </c:pt>
                <c:pt idx="24">
                  <c:v>-5420</c:v>
                </c:pt>
                <c:pt idx="25">
                  <c:v>-2294</c:v>
                </c:pt>
                <c:pt idx="26" formatCode="General">
                  <c:v>-334</c:v>
                </c:pt>
                <c:pt idx="27">
                  <c:v>-1424</c:v>
                </c:pt>
                <c:pt idx="28" formatCode="General">
                  <c:v>232</c:v>
                </c:pt>
                <c:pt idx="29">
                  <c:v>4375</c:v>
                </c:pt>
                <c:pt idx="30">
                  <c:v>3710</c:v>
                </c:pt>
                <c:pt idx="31" formatCode="General">
                  <c:v>819</c:v>
                </c:pt>
                <c:pt idx="32" formatCode="General">
                  <c:v>489</c:v>
                </c:pt>
                <c:pt idx="33">
                  <c:v>-3200</c:v>
                </c:pt>
                <c:pt idx="34">
                  <c:v>-2800</c:v>
                </c:pt>
                <c:pt idx="35">
                  <c:v>-3200</c:v>
                </c:pt>
                <c:pt idx="36">
                  <c:v>-1600</c:v>
                </c:pt>
                <c:pt idx="37">
                  <c:v>-1400</c:v>
                </c:pt>
                <c:pt idx="38">
                  <c:v>-1900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axId val="204667904"/>
        <c:axId val="204755712"/>
      </c:barChart>
      <c:catAx>
        <c:axId val="204667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900" b="0"/>
            </a:pPr>
            <a:endParaRPr lang="he-IL"/>
          </a:p>
        </c:txPr>
        <c:crossAx val="204755712"/>
        <c:crosses val="autoZero"/>
        <c:auto val="1"/>
        <c:lblAlgn val="ctr"/>
        <c:lblOffset val="100"/>
        <c:noMultiLvlLbl val="0"/>
      </c:catAx>
      <c:valAx>
        <c:axId val="20475571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 b="0">
                    <a:solidFill>
                      <a:schemeClr val="bg1">
                        <a:lumMod val="65000"/>
                      </a:schemeClr>
                    </a:solidFill>
                  </a:defRPr>
                </a:pPr>
                <a:r>
                  <a:rPr lang="he-IL" sz="1200" b="0" dirty="0" smtClean="0">
                    <a:solidFill>
                      <a:schemeClr val="bg1">
                        <a:lumMod val="65000"/>
                      </a:schemeClr>
                    </a:solidFill>
                  </a:rPr>
                  <a:t>מאזן תושבים</a:t>
                </a:r>
                <a:endParaRPr lang="he-IL" sz="1200" b="0" dirty="0">
                  <a:solidFill>
                    <a:schemeClr val="bg1">
                      <a:lumMod val="6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3.6122556430927967E-2"/>
              <c:y val="4.0604485974988287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204667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176AB0-8ECC-4AC3-A97B-D8FE7AD31D02}" type="doc">
      <dgm:prSet loTypeId="urn:microsoft.com/office/officeart/2005/8/layout/matrix3" loCatId="matrix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pPr rtl="1"/>
          <a:endParaRPr lang="he-IL"/>
        </a:p>
      </dgm:t>
    </dgm:pt>
    <dgm:pt modelId="{5911FC77-6C11-4C88-8671-3ECA22B2C7C8}">
      <dgm:prSet custT="1"/>
      <dgm:spPr/>
      <dgm:t>
        <a:bodyPr/>
        <a:lstStyle/>
        <a:p>
          <a:pPr algn="just" rtl="1"/>
          <a:r>
            <a:rPr lang="he-IL" sz="1400" b="1" dirty="0" smtClean="0"/>
            <a:t>צריכת המים השנתית לתושב ירדה לאורך השנים (מ-72 מ"ק בשנת 2000 ל-63 מ"ק ב-2012).</a:t>
          </a:r>
        </a:p>
        <a:p>
          <a:pPr algn="just" rtl="1"/>
          <a:r>
            <a:rPr lang="he-IL" sz="1400" b="1" dirty="0" smtClean="0"/>
            <a:t>עם זאת, צריכה זו גבוהה מזו שבכלל ישראל (49 מ"ק). </a:t>
          </a:r>
        </a:p>
        <a:p>
          <a:pPr algn="just" rtl="1"/>
          <a:r>
            <a:rPr lang="he-IL" sz="1400" b="1" dirty="0" smtClean="0"/>
            <a:t>משנת 1990 עלתה צריכת החשמל הביתית בכ-130% ואילו צריכת החשמל התעשייתית ירדה בכ-3%.</a:t>
          </a:r>
          <a:endParaRPr lang="he-IL" sz="1400" b="1" dirty="0"/>
        </a:p>
      </dgm:t>
    </dgm:pt>
    <dgm:pt modelId="{4B5636A1-9211-4009-9978-BB2C5B376A42}" type="parTrans" cxnId="{FACCCDD9-7DBB-4A5B-9C66-2DB8779CE7C4}">
      <dgm:prSet/>
      <dgm:spPr/>
      <dgm:t>
        <a:bodyPr/>
        <a:lstStyle/>
        <a:p>
          <a:pPr rtl="1"/>
          <a:endParaRPr lang="he-IL"/>
        </a:p>
      </dgm:t>
    </dgm:pt>
    <dgm:pt modelId="{5D3EDACC-368A-41E7-92D5-E977B3F413C6}" type="sibTrans" cxnId="{FACCCDD9-7DBB-4A5B-9C66-2DB8779CE7C4}">
      <dgm:prSet/>
      <dgm:spPr/>
      <dgm:t>
        <a:bodyPr/>
        <a:lstStyle/>
        <a:p>
          <a:pPr rtl="1"/>
          <a:endParaRPr lang="he-IL"/>
        </a:p>
      </dgm:t>
    </dgm:pt>
    <dgm:pt modelId="{52DC6A80-DFCA-46CD-8229-782999F8BB3D}">
      <dgm:prSet custT="1"/>
      <dgm:spPr/>
      <dgm:t>
        <a:bodyPr/>
        <a:lstStyle/>
        <a:p>
          <a:pPr algn="r" rtl="1"/>
          <a:r>
            <a:rPr lang="he-IL" sz="1500" b="1" dirty="0" smtClean="0"/>
            <a:t>במהלך 13 השנים האחרונות חל שיפור במדדי איכות האוויר.</a:t>
          </a:r>
        </a:p>
        <a:p>
          <a:pPr algn="r" rtl="1"/>
          <a:r>
            <a:rPr lang="he-IL" sz="1500" b="1" dirty="0" smtClean="0"/>
            <a:t> </a:t>
          </a:r>
        </a:p>
        <a:p>
          <a:pPr algn="r" rtl="1"/>
          <a:r>
            <a:rPr lang="he-IL" altLang="he-IL" sz="1500" b="1" dirty="0" smtClean="0"/>
            <a:t>22% משטח העיר הוא שטח ירוק - פארקים, גינות וחורשות.</a:t>
          </a:r>
          <a:endParaRPr lang="he-IL" sz="1500" b="1" dirty="0" smtClean="0"/>
        </a:p>
      </dgm:t>
    </dgm:pt>
    <dgm:pt modelId="{CCC58B50-9017-4C1E-ADF7-CBC2340BEC29}" type="parTrans" cxnId="{6E5F10EF-D185-4D77-A16F-5EC5E04FE9E5}">
      <dgm:prSet/>
      <dgm:spPr/>
      <dgm:t>
        <a:bodyPr/>
        <a:lstStyle/>
        <a:p>
          <a:pPr rtl="1"/>
          <a:endParaRPr lang="he-IL"/>
        </a:p>
      </dgm:t>
    </dgm:pt>
    <dgm:pt modelId="{1C9068E2-2DAF-418F-A5B4-2942B96C98AE}" type="sibTrans" cxnId="{6E5F10EF-D185-4D77-A16F-5EC5E04FE9E5}">
      <dgm:prSet/>
      <dgm:spPr/>
      <dgm:t>
        <a:bodyPr/>
        <a:lstStyle/>
        <a:p>
          <a:pPr rtl="1"/>
          <a:endParaRPr lang="he-IL"/>
        </a:p>
      </dgm:t>
    </dgm:pt>
    <dgm:pt modelId="{E9474257-B6C1-4568-B78E-BACC4C5271A8}">
      <dgm:prSet/>
      <dgm:spPr/>
      <dgm:t>
        <a:bodyPr/>
        <a:lstStyle/>
        <a:p>
          <a:pPr rtl="1"/>
          <a:endParaRPr lang="he-IL" dirty="0"/>
        </a:p>
      </dgm:t>
    </dgm:pt>
    <dgm:pt modelId="{CBF6BED3-54FE-44CE-8295-A80F2A9F7397}" type="parTrans" cxnId="{FBCAEA72-5990-408A-B561-A01BAF34E8D1}">
      <dgm:prSet/>
      <dgm:spPr/>
      <dgm:t>
        <a:bodyPr/>
        <a:lstStyle/>
        <a:p>
          <a:pPr rtl="1"/>
          <a:endParaRPr lang="he-IL"/>
        </a:p>
      </dgm:t>
    </dgm:pt>
    <dgm:pt modelId="{DBD705D1-F221-4857-AA63-2684165E3554}" type="sibTrans" cxnId="{FBCAEA72-5990-408A-B561-A01BAF34E8D1}">
      <dgm:prSet/>
      <dgm:spPr/>
      <dgm:t>
        <a:bodyPr/>
        <a:lstStyle/>
        <a:p>
          <a:pPr rtl="1"/>
          <a:endParaRPr lang="he-IL"/>
        </a:p>
      </dgm:t>
    </dgm:pt>
    <dgm:pt modelId="{A16469C1-6FE8-4C4A-91A8-5A677E4348D3}">
      <dgm:prSet/>
      <dgm:spPr/>
      <dgm:t>
        <a:bodyPr/>
        <a:lstStyle/>
        <a:p>
          <a:pPr rtl="1"/>
          <a:endParaRPr lang="he-IL" dirty="0"/>
        </a:p>
      </dgm:t>
    </dgm:pt>
    <dgm:pt modelId="{12D70713-3309-4C35-81C0-B8EF45DAD752}" type="parTrans" cxnId="{DFA9CF9E-F3A4-4075-B125-58B9FCB47670}">
      <dgm:prSet/>
      <dgm:spPr/>
      <dgm:t>
        <a:bodyPr/>
        <a:lstStyle/>
        <a:p>
          <a:pPr rtl="1"/>
          <a:endParaRPr lang="he-IL"/>
        </a:p>
      </dgm:t>
    </dgm:pt>
    <dgm:pt modelId="{4AEAEB41-DDB9-46E5-9045-0ACA84EDACAA}" type="sibTrans" cxnId="{DFA9CF9E-F3A4-4075-B125-58B9FCB47670}">
      <dgm:prSet/>
      <dgm:spPr/>
      <dgm:t>
        <a:bodyPr/>
        <a:lstStyle/>
        <a:p>
          <a:pPr rtl="1"/>
          <a:endParaRPr lang="he-IL"/>
        </a:p>
      </dgm:t>
    </dgm:pt>
    <dgm:pt modelId="{4C6FD619-6D87-43FF-A5A3-5596DDDAB741}">
      <dgm:prSet/>
      <dgm:spPr/>
      <dgm:t>
        <a:bodyPr/>
        <a:lstStyle/>
        <a:p>
          <a:pPr rtl="1"/>
          <a:endParaRPr lang="he-IL"/>
        </a:p>
      </dgm:t>
    </dgm:pt>
    <dgm:pt modelId="{40929CBF-B250-4E76-B1CC-1C2FB0E40727}" type="parTrans" cxnId="{3D800CDB-B6B3-4686-A22D-67B3B094C5F5}">
      <dgm:prSet/>
      <dgm:spPr/>
      <dgm:t>
        <a:bodyPr/>
        <a:lstStyle/>
        <a:p>
          <a:pPr rtl="1"/>
          <a:endParaRPr lang="he-IL"/>
        </a:p>
      </dgm:t>
    </dgm:pt>
    <dgm:pt modelId="{13F727AA-EAF1-4DBE-B98F-0C3640D6C658}" type="sibTrans" cxnId="{3D800CDB-B6B3-4686-A22D-67B3B094C5F5}">
      <dgm:prSet/>
      <dgm:spPr/>
      <dgm:t>
        <a:bodyPr/>
        <a:lstStyle/>
        <a:p>
          <a:pPr rtl="1"/>
          <a:endParaRPr lang="he-IL"/>
        </a:p>
      </dgm:t>
    </dgm:pt>
    <dgm:pt modelId="{18F048AF-8873-4C11-989B-87507443EBF9}">
      <dgm:prSet/>
      <dgm:spPr/>
      <dgm:t>
        <a:bodyPr/>
        <a:lstStyle/>
        <a:p>
          <a:pPr rtl="1"/>
          <a:endParaRPr lang="he-IL"/>
        </a:p>
      </dgm:t>
    </dgm:pt>
    <dgm:pt modelId="{EEFAEF4C-CCDB-43CA-9564-3E6FE0A213CD}" type="parTrans" cxnId="{089A60A1-AA68-4DFD-9F64-A6D45C1B68A6}">
      <dgm:prSet/>
      <dgm:spPr/>
      <dgm:t>
        <a:bodyPr/>
        <a:lstStyle/>
        <a:p>
          <a:pPr rtl="1"/>
          <a:endParaRPr lang="he-IL"/>
        </a:p>
      </dgm:t>
    </dgm:pt>
    <dgm:pt modelId="{BA39829A-15B4-477C-B9B4-CAC3CF9773A1}" type="sibTrans" cxnId="{089A60A1-AA68-4DFD-9F64-A6D45C1B68A6}">
      <dgm:prSet/>
      <dgm:spPr/>
      <dgm:t>
        <a:bodyPr/>
        <a:lstStyle/>
        <a:p>
          <a:pPr rtl="1"/>
          <a:endParaRPr lang="he-IL"/>
        </a:p>
      </dgm:t>
    </dgm:pt>
    <dgm:pt modelId="{9A269A29-8CD0-4E8E-AD39-88CECEC3C26F}">
      <dgm:prSet/>
      <dgm:spPr/>
      <dgm:t>
        <a:bodyPr/>
        <a:lstStyle/>
        <a:p>
          <a:pPr rtl="1"/>
          <a:endParaRPr lang="he-IL"/>
        </a:p>
      </dgm:t>
    </dgm:pt>
    <dgm:pt modelId="{6218C944-B0B8-46BB-914C-EE8EAF772454}" type="parTrans" cxnId="{584C7715-4DCD-4ADF-B7D2-7A07EC1CA0FD}">
      <dgm:prSet/>
      <dgm:spPr/>
      <dgm:t>
        <a:bodyPr/>
        <a:lstStyle/>
        <a:p>
          <a:pPr rtl="1"/>
          <a:endParaRPr lang="he-IL"/>
        </a:p>
      </dgm:t>
    </dgm:pt>
    <dgm:pt modelId="{01E72877-A178-4DB9-84B8-00A8663DE15A}" type="sibTrans" cxnId="{584C7715-4DCD-4ADF-B7D2-7A07EC1CA0FD}">
      <dgm:prSet/>
      <dgm:spPr/>
      <dgm:t>
        <a:bodyPr/>
        <a:lstStyle/>
        <a:p>
          <a:pPr rtl="1"/>
          <a:endParaRPr lang="he-IL"/>
        </a:p>
      </dgm:t>
    </dgm:pt>
    <dgm:pt modelId="{1E047E4F-4092-45EE-B9F9-1288B39182AD}">
      <dgm:prSet/>
      <dgm:spPr/>
      <dgm:t>
        <a:bodyPr/>
        <a:lstStyle/>
        <a:p>
          <a:pPr rtl="1"/>
          <a:endParaRPr lang="he-IL"/>
        </a:p>
      </dgm:t>
    </dgm:pt>
    <dgm:pt modelId="{21B447E2-9405-4882-80F2-05EFFBDB9CD9}" type="parTrans" cxnId="{4372D21B-294D-4D71-9A74-694F98DBEA9A}">
      <dgm:prSet/>
      <dgm:spPr/>
      <dgm:t>
        <a:bodyPr/>
        <a:lstStyle/>
        <a:p>
          <a:pPr rtl="1"/>
          <a:endParaRPr lang="he-IL"/>
        </a:p>
      </dgm:t>
    </dgm:pt>
    <dgm:pt modelId="{A4EFC4AB-4FF3-424C-8588-BCD02519C16E}" type="sibTrans" cxnId="{4372D21B-294D-4D71-9A74-694F98DBEA9A}">
      <dgm:prSet/>
      <dgm:spPr/>
      <dgm:t>
        <a:bodyPr/>
        <a:lstStyle/>
        <a:p>
          <a:pPr rtl="1"/>
          <a:endParaRPr lang="he-IL"/>
        </a:p>
      </dgm:t>
    </dgm:pt>
    <dgm:pt modelId="{C975D6C5-7C4C-4AEF-85BB-E6FDAE4DA6DA}">
      <dgm:prSet/>
      <dgm:spPr/>
      <dgm:t>
        <a:bodyPr/>
        <a:lstStyle/>
        <a:p>
          <a:pPr rtl="1"/>
          <a:endParaRPr lang="he-IL"/>
        </a:p>
      </dgm:t>
    </dgm:pt>
    <dgm:pt modelId="{7D545528-9325-4C39-B1C1-BF162FDDC957}" type="parTrans" cxnId="{8A096F68-40AE-40B2-9E7E-89423DEAD698}">
      <dgm:prSet/>
      <dgm:spPr/>
      <dgm:t>
        <a:bodyPr/>
        <a:lstStyle/>
        <a:p>
          <a:pPr rtl="1"/>
          <a:endParaRPr lang="he-IL"/>
        </a:p>
      </dgm:t>
    </dgm:pt>
    <dgm:pt modelId="{F5EB354E-8C8D-422E-B72A-C627C331490D}" type="sibTrans" cxnId="{8A096F68-40AE-40B2-9E7E-89423DEAD698}">
      <dgm:prSet/>
      <dgm:spPr/>
      <dgm:t>
        <a:bodyPr/>
        <a:lstStyle/>
        <a:p>
          <a:pPr rtl="1"/>
          <a:endParaRPr lang="he-IL"/>
        </a:p>
      </dgm:t>
    </dgm:pt>
    <dgm:pt modelId="{7A5DF025-6E87-47AC-AEBA-EEB188C8BFC9}">
      <dgm:prSet custT="1"/>
      <dgm:spPr/>
      <dgm:t>
        <a:bodyPr/>
        <a:lstStyle/>
        <a:p>
          <a:pPr algn="r" rtl="1"/>
          <a:r>
            <a:rPr lang="he-IL" sz="1400" b="1" dirty="0" smtClean="0"/>
            <a:t>כמות הפסולת לאדם: 2.7 ק"ג ליום -מהגבוהות בישראל. </a:t>
          </a:r>
        </a:p>
        <a:p>
          <a:pPr algn="r" rtl="1"/>
          <a:endParaRPr lang="he-IL" sz="1400" b="1" dirty="0" smtClean="0"/>
        </a:p>
        <a:p>
          <a:pPr algn="r" rtl="1"/>
          <a:r>
            <a:rPr lang="he-IL" sz="1400" b="1" spc="-90" baseline="0" dirty="0" smtClean="0"/>
            <a:t>שיעור הפסולת למחזור בעיר - 12%.</a:t>
          </a:r>
        </a:p>
      </dgm:t>
    </dgm:pt>
    <dgm:pt modelId="{07D50A2C-3FED-4D78-8FB3-516DD0E91675}" type="parTrans" cxnId="{93445015-6C71-4F94-9AE2-A6FBB018A8D4}">
      <dgm:prSet/>
      <dgm:spPr/>
      <dgm:t>
        <a:bodyPr/>
        <a:lstStyle/>
        <a:p>
          <a:pPr rtl="1"/>
          <a:endParaRPr lang="he-IL"/>
        </a:p>
      </dgm:t>
    </dgm:pt>
    <dgm:pt modelId="{437E48DE-B365-4012-9274-7661A1884090}" type="sibTrans" cxnId="{93445015-6C71-4F94-9AE2-A6FBB018A8D4}">
      <dgm:prSet/>
      <dgm:spPr/>
      <dgm:t>
        <a:bodyPr/>
        <a:lstStyle/>
        <a:p>
          <a:pPr rtl="1"/>
          <a:endParaRPr lang="he-IL"/>
        </a:p>
      </dgm:t>
    </dgm:pt>
    <dgm:pt modelId="{35A01456-9911-491D-85E4-FAA4D49A9998}">
      <dgm:prSet custT="1"/>
      <dgm:spPr/>
      <dgm:t>
        <a:bodyPr/>
        <a:lstStyle/>
        <a:p>
          <a:pPr algn="just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dirty="0" smtClean="0"/>
            <a:t>בשנים האחרונות הורחבה סלילת שבילי אופניים (120 ק"מ ב-2013). בתקופה 2012-2010 חל גידול של כ-54% במספר התושבים הרוכבים לעבודה.</a:t>
          </a:r>
        </a:p>
        <a:p>
          <a:pPr algn="just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dirty="0" smtClean="0"/>
            <a:t>בתקופה 2013-2012 חל גידול של כ-19% בהיקף השכרת האופניים.      ל-14% ממשקי הבית יש שני רכבים או יותר - נתון זה נמוך בהשוואה לכלל ישראל (20%).</a:t>
          </a:r>
        </a:p>
      </dgm:t>
    </dgm:pt>
    <dgm:pt modelId="{35773523-6D47-4FCD-945A-CEA22AE0A6A9}" type="sibTrans" cxnId="{2A7A796B-DEF7-403C-9603-25654FC341CA}">
      <dgm:prSet/>
      <dgm:spPr/>
      <dgm:t>
        <a:bodyPr/>
        <a:lstStyle/>
        <a:p>
          <a:pPr rtl="1"/>
          <a:endParaRPr lang="he-IL"/>
        </a:p>
      </dgm:t>
    </dgm:pt>
    <dgm:pt modelId="{239A1A49-9C7F-46A6-8176-38E3D6DEABA6}" type="parTrans" cxnId="{2A7A796B-DEF7-403C-9603-25654FC341CA}">
      <dgm:prSet/>
      <dgm:spPr/>
      <dgm:t>
        <a:bodyPr/>
        <a:lstStyle/>
        <a:p>
          <a:pPr rtl="1"/>
          <a:endParaRPr lang="he-IL"/>
        </a:p>
      </dgm:t>
    </dgm:pt>
    <dgm:pt modelId="{0598435F-0BB6-4C38-8008-C2A728329D7F}" type="pres">
      <dgm:prSet presAssocID="{11176AB0-8ECC-4AC3-A97B-D8FE7AD31D0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D97F8ECB-CBD5-402C-A329-5170D1C902F8}" type="pres">
      <dgm:prSet presAssocID="{11176AB0-8ECC-4AC3-A97B-D8FE7AD31D02}" presName="diamond" presStyleLbl="bgShp" presStyleIdx="0" presStyleCnt="1" custScaleX="128669" custScaleY="97403"/>
      <dgm:spPr/>
      <dgm:t>
        <a:bodyPr/>
        <a:lstStyle/>
        <a:p>
          <a:pPr rtl="1"/>
          <a:endParaRPr lang="he-IL"/>
        </a:p>
      </dgm:t>
    </dgm:pt>
    <dgm:pt modelId="{5EB970DA-F9A3-4ED9-A0B4-060DA113C35F}" type="pres">
      <dgm:prSet presAssocID="{11176AB0-8ECC-4AC3-A97B-D8FE7AD31D02}" presName="quad1" presStyleLbl="node1" presStyleIdx="0" presStyleCnt="4" custScaleX="132740" custLinFactX="22006" custLinFactNeighborX="100000" custLinFactNeighborY="17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0363E5F-158A-4F65-8C33-89F33023F32E}" type="pres">
      <dgm:prSet presAssocID="{11176AB0-8ECC-4AC3-A97B-D8FE7AD31D02}" presName="quad2" presStyleLbl="node1" presStyleIdx="1" presStyleCnt="4" custScaleX="133379" custScaleY="99429" custLinFactX="-22076" custLinFactNeighborX="-100000" custLinFactNeighborY="30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870C465-997F-479B-8E0E-2EA7D32ACC1A}" type="pres">
      <dgm:prSet presAssocID="{11176AB0-8ECC-4AC3-A97B-D8FE7AD31D02}" presName="quad3" presStyleLbl="node1" presStyleIdx="2" presStyleCnt="4" custScaleX="135689" custLinFactNeighborX="-16380" custLinFactNeighborY="-19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D812B4F-1FE7-406F-AFA0-842382AD7928}" type="pres">
      <dgm:prSet presAssocID="{11176AB0-8ECC-4AC3-A97B-D8FE7AD31D02}" presName="quad4" presStyleLbl="node1" presStyleIdx="3" presStyleCnt="4" custScaleX="133383" custScaleY="101363" custLinFactNeighborX="15619" custLinFactNeighborY="-15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4372D21B-294D-4D71-9A74-694F98DBEA9A}" srcId="{11176AB0-8ECC-4AC3-A97B-D8FE7AD31D02}" destId="{1E047E4F-4092-45EE-B9F9-1288B39182AD}" srcOrd="9" destOrd="0" parTransId="{21B447E2-9405-4882-80F2-05EFFBDB9CD9}" sibTransId="{A4EFC4AB-4FF3-424C-8588-BCD02519C16E}"/>
    <dgm:cxn modelId="{3D800CDB-B6B3-4686-A22D-67B3B094C5F5}" srcId="{11176AB0-8ECC-4AC3-A97B-D8FE7AD31D02}" destId="{4C6FD619-6D87-43FF-A5A3-5596DDDAB741}" srcOrd="6" destOrd="0" parTransId="{40929CBF-B250-4E76-B1CC-1C2FB0E40727}" sibTransId="{13F727AA-EAF1-4DBE-B98F-0C3640D6C658}"/>
    <dgm:cxn modelId="{089A60A1-AA68-4DFD-9F64-A6D45C1B68A6}" srcId="{11176AB0-8ECC-4AC3-A97B-D8FE7AD31D02}" destId="{18F048AF-8873-4C11-989B-87507443EBF9}" srcOrd="7" destOrd="0" parTransId="{EEFAEF4C-CCDB-43CA-9564-3E6FE0A213CD}" sibTransId="{BA39829A-15B4-477C-B9B4-CAC3CF9773A1}"/>
    <dgm:cxn modelId="{6E5F10EF-D185-4D77-A16F-5EC5E04FE9E5}" srcId="{11176AB0-8ECC-4AC3-A97B-D8FE7AD31D02}" destId="{52DC6A80-DFCA-46CD-8229-782999F8BB3D}" srcOrd="3" destOrd="0" parTransId="{CCC58B50-9017-4C1E-ADF7-CBC2340BEC29}" sibTransId="{1C9068E2-2DAF-418F-A5B4-2942B96C98AE}"/>
    <dgm:cxn modelId="{093C5CC6-2964-4E3C-AC9A-83C68487334D}" type="presOf" srcId="{5911FC77-6C11-4C88-8671-3ECA22B2C7C8}" destId="{5EB970DA-F9A3-4ED9-A0B4-060DA113C35F}" srcOrd="0" destOrd="0" presId="urn:microsoft.com/office/officeart/2005/8/layout/matrix3"/>
    <dgm:cxn modelId="{DFA9CF9E-F3A4-4075-B125-58B9FCB47670}" srcId="{11176AB0-8ECC-4AC3-A97B-D8FE7AD31D02}" destId="{A16469C1-6FE8-4C4A-91A8-5A677E4348D3}" srcOrd="5" destOrd="0" parTransId="{12D70713-3309-4C35-81C0-B8EF45DAD752}" sibTransId="{4AEAEB41-DDB9-46E5-9045-0ACA84EDACAA}"/>
    <dgm:cxn modelId="{4E78F0D0-8F1C-45B2-96A3-DCE68D09D0ED}" type="presOf" srcId="{11176AB0-8ECC-4AC3-A97B-D8FE7AD31D02}" destId="{0598435F-0BB6-4C38-8008-C2A728329D7F}" srcOrd="0" destOrd="0" presId="urn:microsoft.com/office/officeart/2005/8/layout/matrix3"/>
    <dgm:cxn modelId="{88ED7BBB-41F1-441C-85BA-8AA299C7ADAE}" type="presOf" srcId="{35A01456-9911-491D-85E4-FAA4D49A9998}" destId="{0870C465-997F-479B-8E0E-2EA7D32ACC1A}" srcOrd="0" destOrd="0" presId="urn:microsoft.com/office/officeart/2005/8/layout/matrix3"/>
    <dgm:cxn modelId="{2A7A796B-DEF7-403C-9603-25654FC341CA}" srcId="{11176AB0-8ECC-4AC3-A97B-D8FE7AD31D02}" destId="{35A01456-9911-491D-85E4-FAA4D49A9998}" srcOrd="2" destOrd="0" parTransId="{239A1A49-9C7F-46A6-8176-38E3D6DEABA6}" sibTransId="{35773523-6D47-4FCD-945A-CEA22AE0A6A9}"/>
    <dgm:cxn modelId="{8A096F68-40AE-40B2-9E7E-89423DEAD698}" srcId="{11176AB0-8ECC-4AC3-A97B-D8FE7AD31D02}" destId="{C975D6C5-7C4C-4AEF-85BB-E6FDAE4DA6DA}" srcOrd="10" destOrd="0" parTransId="{7D545528-9325-4C39-B1C1-BF162FDDC957}" sibTransId="{F5EB354E-8C8D-422E-B72A-C627C331490D}"/>
    <dgm:cxn modelId="{91882E54-85E4-4841-A5AB-E9C13B12FE7A}" type="presOf" srcId="{52DC6A80-DFCA-46CD-8229-782999F8BB3D}" destId="{9D812B4F-1FE7-406F-AFA0-842382AD7928}" srcOrd="0" destOrd="0" presId="urn:microsoft.com/office/officeart/2005/8/layout/matrix3"/>
    <dgm:cxn modelId="{584C7715-4DCD-4ADF-B7D2-7A07EC1CA0FD}" srcId="{11176AB0-8ECC-4AC3-A97B-D8FE7AD31D02}" destId="{9A269A29-8CD0-4E8E-AD39-88CECEC3C26F}" srcOrd="8" destOrd="0" parTransId="{6218C944-B0B8-46BB-914C-EE8EAF772454}" sibTransId="{01E72877-A178-4DB9-84B8-00A8663DE15A}"/>
    <dgm:cxn modelId="{93445015-6C71-4F94-9AE2-A6FBB018A8D4}" srcId="{11176AB0-8ECC-4AC3-A97B-D8FE7AD31D02}" destId="{7A5DF025-6E87-47AC-AEBA-EEB188C8BFC9}" srcOrd="1" destOrd="0" parTransId="{07D50A2C-3FED-4D78-8FB3-516DD0E91675}" sibTransId="{437E48DE-B365-4012-9274-7661A1884090}"/>
    <dgm:cxn modelId="{22254F64-4AE7-47F3-B57B-9DC656150931}" type="presOf" srcId="{7A5DF025-6E87-47AC-AEBA-EEB188C8BFC9}" destId="{C0363E5F-158A-4F65-8C33-89F33023F32E}" srcOrd="0" destOrd="0" presId="urn:microsoft.com/office/officeart/2005/8/layout/matrix3"/>
    <dgm:cxn modelId="{FBCAEA72-5990-408A-B561-A01BAF34E8D1}" srcId="{11176AB0-8ECC-4AC3-A97B-D8FE7AD31D02}" destId="{E9474257-B6C1-4568-B78E-BACC4C5271A8}" srcOrd="4" destOrd="0" parTransId="{CBF6BED3-54FE-44CE-8295-A80F2A9F7397}" sibTransId="{DBD705D1-F221-4857-AA63-2684165E3554}"/>
    <dgm:cxn modelId="{FACCCDD9-7DBB-4A5B-9C66-2DB8779CE7C4}" srcId="{11176AB0-8ECC-4AC3-A97B-D8FE7AD31D02}" destId="{5911FC77-6C11-4C88-8671-3ECA22B2C7C8}" srcOrd="0" destOrd="0" parTransId="{4B5636A1-9211-4009-9978-BB2C5B376A42}" sibTransId="{5D3EDACC-368A-41E7-92D5-E977B3F413C6}"/>
    <dgm:cxn modelId="{CDD11E8A-5473-49C5-A1EE-5FF6252288BD}" type="presParOf" srcId="{0598435F-0BB6-4C38-8008-C2A728329D7F}" destId="{D97F8ECB-CBD5-402C-A329-5170D1C902F8}" srcOrd="0" destOrd="0" presId="urn:microsoft.com/office/officeart/2005/8/layout/matrix3"/>
    <dgm:cxn modelId="{E649233B-BB80-4FED-AF2B-ECCE1D82CEB0}" type="presParOf" srcId="{0598435F-0BB6-4C38-8008-C2A728329D7F}" destId="{5EB970DA-F9A3-4ED9-A0B4-060DA113C35F}" srcOrd="1" destOrd="0" presId="urn:microsoft.com/office/officeart/2005/8/layout/matrix3"/>
    <dgm:cxn modelId="{B9E7BCCA-B6BD-4737-9C10-7A366CE8F927}" type="presParOf" srcId="{0598435F-0BB6-4C38-8008-C2A728329D7F}" destId="{C0363E5F-158A-4F65-8C33-89F33023F32E}" srcOrd="2" destOrd="0" presId="urn:microsoft.com/office/officeart/2005/8/layout/matrix3"/>
    <dgm:cxn modelId="{DF84C9D3-4F60-4B4B-9BB4-4130D47AC34A}" type="presParOf" srcId="{0598435F-0BB6-4C38-8008-C2A728329D7F}" destId="{0870C465-997F-479B-8E0E-2EA7D32ACC1A}" srcOrd="3" destOrd="0" presId="urn:microsoft.com/office/officeart/2005/8/layout/matrix3"/>
    <dgm:cxn modelId="{4DE66664-6713-4CEA-A5EB-A14992E8213D}" type="presParOf" srcId="{0598435F-0BB6-4C38-8008-C2A728329D7F}" destId="{9D812B4F-1FE7-406F-AFA0-842382AD792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0.154</cdr:y>
    </cdr:from>
    <cdr:to>
      <cdr:x>0</cdr:x>
      <cdr:y>0.154</cdr:y>
    </cdr:to>
    <cdr:sp macro="" textlink="">
      <cdr:nvSpPr>
        <cdr:cNvPr id="2" name="Text Box 4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628650"/>
          <a:ext cx="352425" cy="2508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7432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>
            <a:defRPr sz="1000"/>
          </a:pPr>
          <a:r>
            <a:rPr lang="he-IL" sz="1100" b="1" i="0" u="none" strike="noStrike" baseline="0">
              <a:solidFill>
                <a:srgbClr val="000000"/>
              </a:solidFill>
              <a:cs typeface="David"/>
            </a:rPr>
            <a:t>%</a:t>
          </a:r>
        </a:p>
        <a:p xmlns:a="http://schemas.openxmlformats.org/drawingml/2006/main">
          <a:pPr algn="ctr" rtl="1">
            <a:defRPr sz="1000"/>
          </a:pPr>
          <a:endParaRPr lang="en-US" sz="1100" b="1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0.0339</cdr:x>
      <cdr:y>0</cdr:y>
    </cdr:from>
    <cdr:to>
      <cdr:x>0.07269</cdr:x>
      <cdr:y>0.10891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" y="-2060848"/>
          <a:ext cx="329597" cy="452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he-IL" sz="1400" b="1" dirty="0">
              <a:solidFill>
                <a:schemeClr val="bg1">
                  <a:lumMod val="75000"/>
                </a:schemeClr>
              </a:solidFill>
            </a:rPr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0.72859</cdr:x>
      <cdr:y>0.09802</cdr:y>
    </cdr:from>
    <cdr:to>
      <cdr:x>0.98165</cdr:x>
      <cdr:y>0.23486</cdr:y>
    </cdr:to>
    <cdr:sp macro="" textlink="">
      <cdr:nvSpPr>
        <cdr:cNvPr id="2" name="Text Box 5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26299" y="360040"/>
          <a:ext cx="2232027" cy="5026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/>
        <a:lstStyle xmlns:a="http://schemas.openxmlformats.org/drawingml/2006/main">
          <a:defPPr>
            <a:defRPr lang="he-IL"/>
          </a:defPPr>
          <a:lvl1pPr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1pPr>
          <a:lvl2pPr marL="457200"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2pPr>
          <a:lvl3pPr marL="914400"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3pPr>
          <a:lvl4pPr marL="1371600"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4pPr>
          <a:lvl5pPr marL="1828800"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5pPr>
          <a:lvl6pPr marL="2286000" algn="r" defTabSz="914400" rtl="1" eaLnBrk="1" latinLnBrk="0" hangingPunct="1"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6pPr>
          <a:lvl7pPr marL="2743200" algn="r" defTabSz="914400" rtl="1" eaLnBrk="1" latinLnBrk="0" hangingPunct="1"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7pPr>
          <a:lvl8pPr marL="3200400" algn="r" defTabSz="914400" rtl="1" eaLnBrk="1" latinLnBrk="0" hangingPunct="1"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8pPr>
          <a:lvl9pPr marL="3657600" algn="r" defTabSz="914400" rtl="1" eaLnBrk="1" latinLnBrk="0" hangingPunct="1"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9pPr>
        </a:lstStyle>
        <a:p xmlns:a="http://schemas.openxmlformats.org/drawingml/2006/main">
          <a:pPr algn="ctr">
            <a:spcBef>
              <a:spcPct val="0"/>
            </a:spcBef>
            <a:buFontTx/>
            <a:buNone/>
          </a:pPr>
          <a:r>
            <a:rPr lang="he-IL" altLang="he-IL" sz="1800" b="1" baseline="0" dirty="0">
              <a:solidFill>
                <a:srgbClr val="FF6600"/>
              </a:solidFill>
              <a:latin typeface="Arial" pitchFamily="34" charset="0"/>
              <a:cs typeface="Arial" pitchFamily="34" charset="0"/>
            </a:rPr>
            <a:t>בתי"ס יסודיים</a:t>
          </a:r>
          <a:endParaRPr lang="en-US" altLang="he-IL" sz="1800" b="1" baseline="0" dirty="0">
            <a:solidFill>
              <a:srgbClr val="FF66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0.36121</cdr:x>
      <cdr:y>0.37248</cdr:y>
    </cdr:from>
    <cdr:to>
      <cdr:x>0.70805</cdr:x>
      <cdr:y>0.46989</cdr:y>
    </cdr:to>
    <cdr:sp macro="" textlink="">
      <cdr:nvSpPr>
        <cdr:cNvPr id="3" name="Text Box 5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85939" y="1368152"/>
          <a:ext cx="3059181" cy="3577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/>
        <a:lstStyle xmlns:a="http://schemas.openxmlformats.org/drawingml/2006/main">
          <a:defPPr>
            <a:defRPr lang="he-IL"/>
          </a:defPPr>
          <a:lvl1pPr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1pPr>
          <a:lvl2pPr marL="457200"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2pPr>
          <a:lvl3pPr marL="914400"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3pPr>
          <a:lvl4pPr marL="1371600"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4pPr>
          <a:lvl5pPr marL="1828800"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5pPr>
          <a:lvl6pPr marL="2286000" algn="r" defTabSz="914400" rtl="1" eaLnBrk="1" latinLnBrk="0" hangingPunct="1"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6pPr>
          <a:lvl7pPr marL="2743200" algn="r" defTabSz="914400" rtl="1" eaLnBrk="1" latinLnBrk="0" hangingPunct="1"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7pPr>
          <a:lvl8pPr marL="3200400" algn="r" defTabSz="914400" rtl="1" eaLnBrk="1" latinLnBrk="0" hangingPunct="1"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8pPr>
          <a:lvl9pPr marL="3657600" algn="r" defTabSz="914400" rtl="1" eaLnBrk="1" latinLnBrk="0" hangingPunct="1"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9pPr>
        </a:lstStyle>
        <a:p xmlns:a="http://schemas.openxmlformats.org/drawingml/2006/main">
          <a:pPr algn="ctr">
            <a:spcBef>
              <a:spcPct val="0"/>
            </a:spcBef>
            <a:buFontTx/>
            <a:buNone/>
          </a:pPr>
          <a:r>
            <a:rPr lang="he-IL" altLang="he-IL" sz="1800" b="1" baseline="0" dirty="0">
              <a:solidFill>
                <a:schemeClr val="accent3"/>
              </a:solidFill>
              <a:latin typeface="Arial" pitchFamily="34" charset="0"/>
              <a:cs typeface="Arial" pitchFamily="34" charset="0"/>
            </a:rPr>
            <a:t>בתי ספר על יסודיים </a:t>
          </a:r>
        </a:p>
        <a:p xmlns:a="http://schemas.openxmlformats.org/drawingml/2006/main">
          <a:pPr algn="ctr">
            <a:spcBef>
              <a:spcPct val="0"/>
            </a:spcBef>
            <a:buFontTx/>
            <a:buNone/>
          </a:pPr>
          <a:r>
            <a:rPr lang="en-US" altLang="he-IL" sz="1800" b="1" baseline="0" dirty="0">
              <a:solidFill>
                <a:srgbClr val="000066"/>
              </a:solidFill>
              <a:latin typeface="Arial" pitchFamily="34" charset="0"/>
              <a:cs typeface="Arial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0.23059</cdr:x>
      <cdr:y>0.62734</cdr:y>
    </cdr:from>
    <cdr:to>
      <cdr:x>0.58984</cdr:x>
      <cdr:y>0.72475</cdr:y>
    </cdr:to>
    <cdr:sp macro="" textlink="">
      <cdr:nvSpPr>
        <cdr:cNvPr id="4" name="Text Box 5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33811" y="2304256"/>
          <a:ext cx="3168639" cy="3577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/>
        <a:lstStyle xmlns:a="http://schemas.openxmlformats.org/drawingml/2006/main">
          <a:defPPr>
            <a:defRPr lang="he-IL"/>
          </a:defPPr>
          <a:lvl1pPr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1pPr>
          <a:lvl2pPr marL="457200"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2pPr>
          <a:lvl3pPr marL="914400"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3pPr>
          <a:lvl4pPr marL="1371600"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4pPr>
          <a:lvl5pPr marL="1828800" algn="r" rtl="1" fontAlgn="base">
            <a:spcBef>
              <a:spcPct val="0"/>
            </a:spcBef>
            <a:spcAft>
              <a:spcPct val="0"/>
            </a:spcAft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5pPr>
          <a:lvl6pPr marL="2286000" algn="r" defTabSz="914400" rtl="1" eaLnBrk="1" latinLnBrk="0" hangingPunct="1"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6pPr>
          <a:lvl7pPr marL="2743200" algn="r" defTabSz="914400" rtl="1" eaLnBrk="1" latinLnBrk="0" hangingPunct="1"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7pPr>
          <a:lvl8pPr marL="3200400" algn="r" defTabSz="914400" rtl="1" eaLnBrk="1" latinLnBrk="0" hangingPunct="1"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8pPr>
          <a:lvl9pPr marL="3657600" algn="r" defTabSz="914400" rtl="1" eaLnBrk="1" latinLnBrk="0" hangingPunct="1">
            <a:defRPr sz="2400" kern="1200" baseline="-2500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lvl9pPr>
        </a:lstStyle>
        <a:p xmlns:a="http://schemas.openxmlformats.org/drawingml/2006/main">
          <a:pPr algn="ctr">
            <a:spcBef>
              <a:spcPct val="0"/>
            </a:spcBef>
            <a:buFontTx/>
            <a:buNone/>
          </a:pPr>
          <a:r>
            <a:rPr lang="he-IL" altLang="he-IL" sz="1800" b="1" baseline="0" dirty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גני ילדים </a:t>
          </a:r>
          <a:r>
            <a:rPr lang="he-IL" altLang="he-IL" sz="1800" b="1" baseline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עירוניים</a:t>
          </a:r>
          <a:r>
            <a:rPr lang="he-IL" altLang="he-IL" sz="1800" baseline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rPr>
            <a:t> </a:t>
          </a:r>
          <a:endParaRPr lang="en-US" altLang="he-IL" sz="1800" b="1" baseline="0" dirty="0">
            <a:solidFill>
              <a:schemeClr val="accent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5305743" y="0"/>
            <a:ext cx="4057332" cy="35385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2168" y="0"/>
            <a:ext cx="4057332" cy="35385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5F4BD41-B8AD-4105-A650-E83F30CA2CC2}" type="datetimeFigureOut">
              <a:rPr lang="he-IL" smtClean="0"/>
              <a:t>י"ז/כסלו/תשע"ה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5305743" y="6721994"/>
            <a:ext cx="4057332" cy="35385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2168" y="6721994"/>
            <a:ext cx="4057332" cy="35385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A06F85A-898A-4C83-8071-4CD380C6A9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9382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5305743" y="0"/>
            <a:ext cx="4057332" cy="35385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2168" y="0"/>
            <a:ext cx="4057332" cy="35385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46FD3C5-4967-4A34-A187-7764EBDCB1EB}" type="datetimeFigureOut">
              <a:rPr lang="he-IL" smtClean="0"/>
              <a:t>י"ז/כסלו/תשע"ה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530225"/>
            <a:ext cx="3540125" cy="2654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936308" y="3361611"/>
            <a:ext cx="7490460" cy="3184684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5305743" y="6721994"/>
            <a:ext cx="4057332" cy="35385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2168" y="6721994"/>
            <a:ext cx="4057332" cy="35385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84CD827-45A3-4627-B6CC-F271C9EB5B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6723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23113" indent="-2781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12482" indent="-2224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557475" indent="-2224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02467" indent="-2224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447460" indent="-2224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892453" indent="-2224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337446" indent="-2224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782438" indent="-2224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64CBBDA-F64A-466E-BD96-BD9293336C74}" type="slidenum">
              <a:rPr lang="he-IL" altLang="he-IL" smtClean="0"/>
              <a:pPr>
                <a:spcBef>
                  <a:spcPct val="0"/>
                </a:spcBef>
              </a:pPr>
              <a:t>1</a:t>
            </a:fld>
            <a:endParaRPr lang="en-US" altLang="he-IL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he-I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גר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1448589" y="-27384"/>
            <a:ext cx="7515577" cy="503739"/>
          </a:xfrm>
          <a:prstGeom prst="rect">
            <a:avLst/>
          </a:prstGeom>
        </p:spPr>
        <p:txBody>
          <a:bodyPr/>
          <a:lstStyle>
            <a:lvl1pPr algn="r">
              <a:defRPr sz="2800" b="1">
                <a:latin typeface="David" panose="020E0502060401010101" pitchFamily="34" charset="-79"/>
                <a:cs typeface="+mj-cs"/>
              </a:defRPr>
            </a:lvl1pPr>
          </a:lstStyle>
          <a:p>
            <a:r>
              <a:rPr lang="he-IL" dirty="0" smtClean="0"/>
              <a:t>כותרת ראשית (שם הפרק)</a:t>
            </a:r>
            <a:endParaRPr lang="he-IL" dirty="0"/>
          </a:p>
        </p:txBody>
      </p:sp>
      <p:sp>
        <p:nvSpPr>
          <p:cNvPr id="9" name="מציין מיקום תרשים 8"/>
          <p:cNvSpPr>
            <a:spLocks noGrp="1"/>
          </p:cNvSpPr>
          <p:nvPr>
            <p:ph type="chart" sz="quarter" idx="13"/>
          </p:nvPr>
        </p:nvSpPr>
        <p:spPr>
          <a:xfrm>
            <a:off x="162000" y="1843683"/>
            <a:ext cx="8820000" cy="4105597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14" hasCustomPrompt="1"/>
          </p:nvPr>
        </p:nvSpPr>
        <p:spPr>
          <a:xfrm>
            <a:off x="107504" y="1196975"/>
            <a:ext cx="8856662" cy="503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he-IL" dirty="0" smtClean="0"/>
              <a:t>משפט מסכם במידה ויש</a:t>
            </a:r>
            <a:endParaRPr lang="he-IL" dirty="0"/>
          </a:p>
        </p:txBody>
      </p:sp>
      <p:grpSp>
        <p:nvGrpSpPr>
          <p:cNvPr id="13" name="קבוצה 1"/>
          <p:cNvGrpSpPr>
            <a:grpSpLocks/>
          </p:cNvGrpSpPr>
          <p:nvPr userDrawn="1"/>
        </p:nvGrpSpPr>
        <p:grpSpPr bwMode="auto">
          <a:xfrm>
            <a:off x="-134844" y="44450"/>
            <a:ext cx="1655763" cy="461963"/>
            <a:chOff x="5723705" y="173704"/>
            <a:chExt cx="1656028" cy="461883"/>
          </a:xfrm>
        </p:grpSpPr>
        <p:pic>
          <p:nvPicPr>
            <p:cNvPr id="14" name="Picture 8" descr="n020fa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214825"/>
              <a:ext cx="391560" cy="390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 Box 835"/>
            <p:cNvSpPr txBox="1">
              <a:spLocks noChangeArrowheads="1"/>
            </p:cNvSpPr>
            <p:nvPr/>
          </p:nvSpPr>
          <p:spPr bwMode="auto">
            <a:xfrm>
              <a:off x="5723705" y="173704"/>
              <a:ext cx="1656028" cy="461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e-IL" altLang="he-IL" sz="1200" b="1" baseline="0" dirty="0" smtClean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 המרכז </a:t>
              </a:r>
              <a:r>
                <a:rPr lang="he-IL" altLang="he-IL" sz="1200" b="1" baseline="0" dirty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למחקר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he-IL" altLang="he-IL" sz="1200" b="1" baseline="0" dirty="0" smtClean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 כלכלי וחברתי </a:t>
              </a:r>
              <a:endParaRPr lang="en-US" altLang="he-IL" sz="1200" b="1" baseline="0" dirty="0">
                <a:solidFill>
                  <a:srgbClr val="000066"/>
                </a:solidFill>
                <a:latin typeface="Blender" pitchFamily="18" charset="-79"/>
                <a:ea typeface="Tahoma (Hebrew)"/>
                <a:cs typeface="Blender" pitchFamily="18" charset="-79"/>
              </a:endParaRPr>
            </a:p>
          </p:txBody>
        </p:sp>
      </p:grpSp>
      <p:cxnSp>
        <p:nvCxnSpPr>
          <p:cNvPr id="17" name="מחבר ישר 16"/>
          <p:cNvCxnSpPr/>
          <p:nvPr userDrawn="1"/>
        </p:nvCxnSpPr>
        <p:spPr>
          <a:xfrm flipH="1" flipV="1">
            <a:off x="1472126" y="476355"/>
            <a:ext cx="7488000" cy="31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מציין מיקום תוכן 19"/>
          <p:cNvSpPr>
            <a:spLocks noGrp="1"/>
          </p:cNvSpPr>
          <p:nvPr>
            <p:ph sz="quarter" idx="15" hasCustomPrompt="1"/>
          </p:nvPr>
        </p:nvSpPr>
        <p:spPr>
          <a:xfrm>
            <a:off x="2137175" y="6525890"/>
            <a:ext cx="6843489" cy="21547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 smtClean="0"/>
              <a:t>מקור הנתונים (במידה ויש)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6" hasCustomPrompt="1"/>
          </p:nvPr>
        </p:nvSpPr>
        <p:spPr>
          <a:xfrm>
            <a:off x="80963" y="506413"/>
            <a:ext cx="8878887" cy="54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he-IL" dirty="0" smtClean="0"/>
              <a:t>כותרת משנית (נושא השקף)</a:t>
            </a:r>
            <a:endParaRPr lang="he-IL" dirty="0"/>
          </a:p>
        </p:txBody>
      </p:sp>
      <p:sp>
        <p:nvSpPr>
          <p:cNvPr id="1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-36512" y="6453336"/>
            <a:ext cx="2133600" cy="401638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AE1CA27-0B54-4CA9-A240-6ABA62A0E37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747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גרף עם מל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>
            <a:spLocks noGrp="1"/>
          </p:cNvSpPr>
          <p:nvPr>
            <p:ph type="ctrTitle" hasCustomPrompt="1"/>
          </p:nvPr>
        </p:nvSpPr>
        <p:spPr>
          <a:xfrm>
            <a:off x="1448589" y="-27384"/>
            <a:ext cx="7515577" cy="503739"/>
          </a:xfrm>
          <a:prstGeom prst="rect">
            <a:avLst/>
          </a:prstGeom>
        </p:spPr>
        <p:txBody>
          <a:bodyPr/>
          <a:lstStyle>
            <a:lvl1pPr algn="r">
              <a:defRPr sz="2800" b="1">
                <a:latin typeface="David" panose="020E0502060401010101" pitchFamily="34" charset="-79"/>
                <a:cs typeface="+mj-cs"/>
              </a:defRPr>
            </a:lvl1pPr>
          </a:lstStyle>
          <a:p>
            <a:r>
              <a:rPr lang="he-IL" dirty="0" smtClean="0"/>
              <a:t>כותרת ראשית (שם הפרק)</a:t>
            </a:r>
            <a:endParaRPr lang="he-IL" dirty="0"/>
          </a:p>
        </p:txBody>
      </p:sp>
      <p:sp>
        <p:nvSpPr>
          <p:cNvPr id="6" name="מציין מיקום תרשים 8"/>
          <p:cNvSpPr>
            <a:spLocks noGrp="1"/>
          </p:cNvSpPr>
          <p:nvPr>
            <p:ph type="chart" sz="quarter" idx="13"/>
          </p:nvPr>
        </p:nvSpPr>
        <p:spPr>
          <a:xfrm>
            <a:off x="162000" y="1124744"/>
            <a:ext cx="8820000" cy="4105597"/>
          </a:xfrm>
          <a:prstGeom prst="rect">
            <a:avLst/>
          </a:prstGeom>
        </p:spPr>
        <p:txBody>
          <a:bodyPr/>
          <a:lstStyle/>
          <a:p>
            <a:endParaRPr lang="he-IL" dirty="0"/>
          </a:p>
        </p:txBody>
      </p:sp>
      <p:grpSp>
        <p:nvGrpSpPr>
          <p:cNvPr id="9" name="קבוצה 1"/>
          <p:cNvGrpSpPr>
            <a:grpSpLocks/>
          </p:cNvGrpSpPr>
          <p:nvPr userDrawn="1"/>
        </p:nvGrpSpPr>
        <p:grpSpPr bwMode="auto">
          <a:xfrm>
            <a:off x="-134844" y="44450"/>
            <a:ext cx="1655763" cy="461963"/>
            <a:chOff x="5723705" y="173704"/>
            <a:chExt cx="1656028" cy="461883"/>
          </a:xfrm>
        </p:grpSpPr>
        <p:pic>
          <p:nvPicPr>
            <p:cNvPr id="10" name="Picture 8" descr="n020fa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214825"/>
              <a:ext cx="391560" cy="390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 Box 835"/>
            <p:cNvSpPr txBox="1">
              <a:spLocks noChangeArrowheads="1"/>
            </p:cNvSpPr>
            <p:nvPr/>
          </p:nvSpPr>
          <p:spPr bwMode="auto">
            <a:xfrm>
              <a:off x="5723705" y="173704"/>
              <a:ext cx="1656028" cy="461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e-IL" altLang="he-IL" sz="1200" b="1" baseline="0" dirty="0" smtClean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 המרכז </a:t>
              </a:r>
              <a:r>
                <a:rPr lang="he-IL" altLang="he-IL" sz="1200" b="1" baseline="0" dirty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למחקר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he-IL" altLang="he-IL" sz="1200" b="1" baseline="0" dirty="0" smtClean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 כלכלי וחברתי </a:t>
              </a:r>
              <a:endParaRPr lang="en-US" altLang="he-IL" sz="1200" b="1" baseline="0" dirty="0">
                <a:solidFill>
                  <a:srgbClr val="000066"/>
                </a:solidFill>
                <a:latin typeface="Blender" pitchFamily="18" charset="-79"/>
                <a:ea typeface="Tahoma (Hebrew)"/>
                <a:cs typeface="Blender" pitchFamily="18" charset="-79"/>
              </a:endParaRPr>
            </a:p>
          </p:txBody>
        </p:sp>
      </p:grpSp>
      <p:cxnSp>
        <p:nvCxnSpPr>
          <p:cNvPr id="12" name="מחבר ישר 11"/>
          <p:cNvCxnSpPr/>
          <p:nvPr userDrawn="1"/>
        </p:nvCxnSpPr>
        <p:spPr>
          <a:xfrm flipH="1" flipV="1">
            <a:off x="1472126" y="476355"/>
            <a:ext cx="7488000" cy="31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מציין מיקום טקסט 14"/>
          <p:cNvSpPr>
            <a:spLocks noGrp="1"/>
          </p:cNvSpPr>
          <p:nvPr>
            <p:ph type="body" sz="quarter" idx="16" hasCustomPrompt="1"/>
          </p:nvPr>
        </p:nvSpPr>
        <p:spPr>
          <a:xfrm>
            <a:off x="178734" y="5300663"/>
            <a:ext cx="8820778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 smtClean="0"/>
              <a:t>מלל חופשי</a:t>
            </a:r>
            <a:endParaRPr lang="he-IL" dirty="0"/>
          </a:p>
        </p:txBody>
      </p:sp>
      <p:sp>
        <p:nvSpPr>
          <p:cNvPr id="14" name="מציין מיקום טקסט 3"/>
          <p:cNvSpPr>
            <a:spLocks noGrp="1"/>
          </p:cNvSpPr>
          <p:nvPr>
            <p:ph type="body" sz="quarter" idx="17" hasCustomPrompt="1"/>
          </p:nvPr>
        </p:nvSpPr>
        <p:spPr>
          <a:xfrm>
            <a:off x="80963" y="506413"/>
            <a:ext cx="8878887" cy="54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he-IL" dirty="0" smtClean="0"/>
              <a:t>כותרת משנית (נושא השקף)</a:t>
            </a:r>
            <a:endParaRPr lang="he-IL" dirty="0"/>
          </a:p>
        </p:txBody>
      </p:sp>
      <p:sp>
        <p:nvSpPr>
          <p:cNvPr id="17" name="מציין מיקום תוכן 19"/>
          <p:cNvSpPr>
            <a:spLocks noGrp="1"/>
          </p:cNvSpPr>
          <p:nvPr>
            <p:ph sz="quarter" idx="15" hasCustomPrompt="1"/>
          </p:nvPr>
        </p:nvSpPr>
        <p:spPr>
          <a:xfrm>
            <a:off x="2137175" y="6525890"/>
            <a:ext cx="6843489" cy="21547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 smtClean="0"/>
              <a:t>מקור הנתונים (במידה ויש)</a:t>
            </a:r>
          </a:p>
        </p:txBody>
      </p:sp>
      <p:sp>
        <p:nvSpPr>
          <p:cNvPr id="13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-36512" y="6453336"/>
            <a:ext cx="2133600" cy="401638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AE1CA27-0B54-4CA9-A240-6ABA62A0E37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1198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ל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>
            <a:spLocks noGrp="1"/>
          </p:cNvSpPr>
          <p:nvPr>
            <p:ph type="ctrTitle" hasCustomPrompt="1"/>
          </p:nvPr>
        </p:nvSpPr>
        <p:spPr>
          <a:xfrm>
            <a:off x="1448589" y="-27384"/>
            <a:ext cx="7515577" cy="503739"/>
          </a:xfrm>
          <a:prstGeom prst="rect">
            <a:avLst/>
          </a:prstGeom>
        </p:spPr>
        <p:txBody>
          <a:bodyPr/>
          <a:lstStyle>
            <a:lvl1pPr algn="r">
              <a:defRPr sz="2800" b="1">
                <a:latin typeface="David" panose="020E0502060401010101" pitchFamily="34" charset="-79"/>
                <a:cs typeface="+mj-cs"/>
              </a:defRPr>
            </a:lvl1pPr>
          </a:lstStyle>
          <a:p>
            <a:r>
              <a:rPr lang="he-IL" dirty="0" smtClean="0"/>
              <a:t>כותרת ראשית (שם הפרק)</a:t>
            </a:r>
            <a:endParaRPr lang="he-IL" dirty="0"/>
          </a:p>
        </p:txBody>
      </p:sp>
      <p:grpSp>
        <p:nvGrpSpPr>
          <p:cNvPr id="7" name="קבוצה 1"/>
          <p:cNvGrpSpPr>
            <a:grpSpLocks/>
          </p:cNvGrpSpPr>
          <p:nvPr userDrawn="1"/>
        </p:nvGrpSpPr>
        <p:grpSpPr bwMode="auto">
          <a:xfrm>
            <a:off x="-134844" y="44450"/>
            <a:ext cx="1655763" cy="461963"/>
            <a:chOff x="5723705" y="173704"/>
            <a:chExt cx="1656028" cy="461883"/>
          </a:xfrm>
        </p:grpSpPr>
        <p:pic>
          <p:nvPicPr>
            <p:cNvPr id="8" name="Picture 8" descr="n020fa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214825"/>
              <a:ext cx="391560" cy="390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835"/>
            <p:cNvSpPr txBox="1">
              <a:spLocks noChangeArrowheads="1"/>
            </p:cNvSpPr>
            <p:nvPr/>
          </p:nvSpPr>
          <p:spPr bwMode="auto">
            <a:xfrm>
              <a:off x="5723705" y="173704"/>
              <a:ext cx="1656028" cy="461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e-IL" altLang="he-IL" sz="1200" b="1" baseline="0" dirty="0" smtClean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 המרכז </a:t>
              </a:r>
              <a:r>
                <a:rPr lang="he-IL" altLang="he-IL" sz="1200" b="1" baseline="0" dirty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למחקר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he-IL" altLang="he-IL" sz="1200" b="1" baseline="0" dirty="0" smtClean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 כלכלי וחברתי </a:t>
              </a:r>
              <a:endParaRPr lang="en-US" altLang="he-IL" sz="1200" b="1" baseline="0" dirty="0">
                <a:solidFill>
                  <a:srgbClr val="000066"/>
                </a:solidFill>
                <a:latin typeface="Blender" pitchFamily="18" charset="-79"/>
                <a:ea typeface="Tahoma (Hebrew)"/>
                <a:cs typeface="Blender" pitchFamily="18" charset="-79"/>
              </a:endParaRPr>
            </a:p>
          </p:txBody>
        </p:sp>
      </p:grpSp>
      <p:cxnSp>
        <p:nvCxnSpPr>
          <p:cNvPr id="10" name="מחבר ישר 9"/>
          <p:cNvCxnSpPr/>
          <p:nvPr userDrawn="1"/>
        </p:nvCxnSpPr>
        <p:spPr>
          <a:xfrm flipH="1" flipV="1">
            <a:off x="1472126" y="476355"/>
            <a:ext cx="7488000" cy="31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מציין מיקום טקסט 14"/>
          <p:cNvSpPr>
            <a:spLocks noGrp="1"/>
          </p:cNvSpPr>
          <p:nvPr>
            <p:ph type="body" sz="quarter" idx="16" hasCustomPrompt="1"/>
          </p:nvPr>
        </p:nvSpPr>
        <p:spPr>
          <a:xfrm>
            <a:off x="178734" y="1196752"/>
            <a:ext cx="8820778" cy="4896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 smtClean="0"/>
              <a:t>מלל חופשי</a:t>
            </a:r>
            <a:endParaRPr lang="he-IL" dirty="0"/>
          </a:p>
        </p:txBody>
      </p:sp>
      <p:sp>
        <p:nvSpPr>
          <p:cNvPr id="14" name="מציין מיקום טקסט 3"/>
          <p:cNvSpPr>
            <a:spLocks noGrp="1"/>
          </p:cNvSpPr>
          <p:nvPr>
            <p:ph type="body" sz="quarter" idx="17" hasCustomPrompt="1"/>
          </p:nvPr>
        </p:nvSpPr>
        <p:spPr>
          <a:xfrm>
            <a:off x="80963" y="506413"/>
            <a:ext cx="8878887" cy="54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he-IL" dirty="0" smtClean="0"/>
              <a:t>כותרת משנית (נושא השקף)</a:t>
            </a:r>
            <a:endParaRPr lang="he-IL" dirty="0"/>
          </a:p>
        </p:txBody>
      </p:sp>
      <p:sp>
        <p:nvSpPr>
          <p:cNvPr id="16" name="מציין מיקום תוכן 19"/>
          <p:cNvSpPr>
            <a:spLocks noGrp="1"/>
          </p:cNvSpPr>
          <p:nvPr>
            <p:ph sz="quarter" idx="15" hasCustomPrompt="1"/>
          </p:nvPr>
        </p:nvSpPr>
        <p:spPr>
          <a:xfrm>
            <a:off x="2137175" y="6525890"/>
            <a:ext cx="6843489" cy="21547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 smtClean="0"/>
              <a:t>מקור הנתונים (במידה ויש)</a:t>
            </a:r>
          </a:p>
        </p:txBody>
      </p:sp>
      <p:sp>
        <p:nvSpPr>
          <p:cNvPr id="11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-36512" y="6453336"/>
            <a:ext cx="2133600" cy="401638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AE1CA27-0B54-4CA9-A240-6ABA62A0E37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149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>
            <a:spLocks noGrp="1"/>
          </p:cNvSpPr>
          <p:nvPr>
            <p:ph type="ctrTitle" hasCustomPrompt="1"/>
          </p:nvPr>
        </p:nvSpPr>
        <p:spPr>
          <a:xfrm>
            <a:off x="1448589" y="-27384"/>
            <a:ext cx="7515577" cy="503739"/>
          </a:xfrm>
          <a:prstGeom prst="rect">
            <a:avLst/>
          </a:prstGeom>
        </p:spPr>
        <p:txBody>
          <a:bodyPr/>
          <a:lstStyle>
            <a:lvl1pPr algn="r">
              <a:defRPr sz="2800" b="1">
                <a:latin typeface="David" panose="020E0502060401010101" pitchFamily="34" charset="-79"/>
                <a:cs typeface="+mj-cs"/>
              </a:defRPr>
            </a:lvl1pPr>
          </a:lstStyle>
          <a:p>
            <a:r>
              <a:rPr lang="he-IL" dirty="0" smtClean="0"/>
              <a:t>כותרת ראשית (שם הפרק)</a:t>
            </a:r>
            <a:endParaRPr lang="he-IL" dirty="0"/>
          </a:p>
        </p:txBody>
      </p:sp>
      <p:grpSp>
        <p:nvGrpSpPr>
          <p:cNvPr id="7" name="קבוצה 1"/>
          <p:cNvGrpSpPr>
            <a:grpSpLocks/>
          </p:cNvGrpSpPr>
          <p:nvPr userDrawn="1"/>
        </p:nvGrpSpPr>
        <p:grpSpPr bwMode="auto">
          <a:xfrm>
            <a:off x="-134844" y="44450"/>
            <a:ext cx="1655763" cy="461963"/>
            <a:chOff x="5723705" y="173704"/>
            <a:chExt cx="1656028" cy="461883"/>
          </a:xfrm>
        </p:grpSpPr>
        <p:pic>
          <p:nvPicPr>
            <p:cNvPr id="8" name="Picture 8" descr="n020fa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214825"/>
              <a:ext cx="391560" cy="390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835"/>
            <p:cNvSpPr txBox="1">
              <a:spLocks noChangeArrowheads="1"/>
            </p:cNvSpPr>
            <p:nvPr/>
          </p:nvSpPr>
          <p:spPr bwMode="auto">
            <a:xfrm>
              <a:off x="5723705" y="173704"/>
              <a:ext cx="1656028" cy="461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e-IL" altLang="he-IL" sz="1200" b="1" baseline="0" dirty="0" smtClean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 המרכז </a:t>
              </a:r>
              <a:r>
                <a:rPr lang="he-IL" altLang="he-IL" sz="1200" b="1" baseline="0" dirty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למחקר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he-IL" altLang="he-IL" sz="1200" b="1" baseline="0" dirty="0" smtClean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 כלכלי וחברתי </a:t>
              </a:r>
              <a:endParaRPr lang="en-US" altLang="he-IL" sz="1200" b="1" baseline="0" dirty="0">
                <a:solidFill>
                  <a:srgbClr val="000066"/>
                </a:solidFill>
                <a:latin typeface="Blender" pitchFamily="18" charset="-79"/>
                <a:ea typeface="Tahoma (Hebrew)"/>
                <a:cs typeface="Blender" pitchFamily="18" charset="-79"/>
              </a:endParaRPr>
            </a:p>
          </p:txBody>
        </p:sp>
      </p:grpSp>
      <p:cxnSp>
        <p:nvCxnSpPr>
          <p:cNvPr id="10" name="מחבר ישר 9"/>
          <p:cNvCxnSpPr/>
          <p:nvPr userDrawn="1"/>
        </p:nvCxnSpPr>
        <p:spPr>
          <a:xfrm flipH="1" flipV="1">
            <a:off x="1472126" y="476355"/>
            <a:ext cx="7488000" cy="31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מציין מיקום טקסט 14"/>
          <p:cNvSpPr>
            <a:spLocks noGrp="1"/>
          </p:cNvSpPr>
          <p:nvPr>
            <p:ph type="body" sz="quarter" idx="16" hasCustomPrompt="1"/>
          </p:nvPr>
        </p:nvSpPr>
        <p:spPr>
          <a:xfrm>
            <a:off x="178734" y="1196753"/>
            <a:ext cx="8820778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 smtClean="0"/>
              <a:t>מלל חופשי</a:t>
            </a:r>
            <a:endParaRPr lang="he-IL" dirty="0"/>
          </a:p>
        </p:txBody>
      </p:sp>
      <p:sp>
        <p:nvSpPr>
          <p:cNvPr id="5" name="מציין מיקום של טבלה 4"/>
          <p:cNvSpPr>
            <a:spLocks noGrp="1"/>
          </p:cNvSpPr>
          <p:nvPr>
            <p:ph type="tbl" sz="quarter" idx="17"/>
          </p:nvPr>
        </p:nvSpPr>
        <p:spPr>
          <a:xfrm>
            <a:off x="755898" y="2349500"/>
            <a:ext cx="7632204" cy="3383756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14" name="מציין מיקום טקסט 3"/>
          <p:cNvSpPr>
            <a:spLocks noGrp="1"/>
          </p:cNvSpPr>
          <p:nvPr>
            <p:ph type="body" sz="quarter" idx="18" hasCustomPrompt="1"/>
          </p:nvPr>
        </p:nvSpPr>
        <p:spPr>
          <a:xfrm>
            <a:off x="80963" y="506413"/>
            <a:ext cx="8878887" cy="54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he-IL" dirty="0" smtClean="0"/>
              <a:t>כותרת משנית (נושא השקף)</a:t>
            </a:r>
            <a:endParaRPr lang="he-IL" dirty="0"/>
          </a:p>
        </p:txBody>
      </p:sp>
      <p:sp>
        <p:nvSpPr>
          <p:cNvPr id="15" name="מציין מיקום תוכן 19"/>
          <p:cNvSpPr>
            <a:spLocks noGrp="1"/>
          </p:cNvSpPr>
          <p:nvPr>
            <p:ph sz="quarter" idx="15" hasCustomPrompt="1"/>
          </p:nvPr>
        </p:nvSpPr>
        <p:spPr>
          <a:xfrm>
            <a:off x="2137175" y="6525890"/>
            <a:ext cx="6843489" cy="21547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 smtClean="0"/>
              <a:t>מקור הנתונים (במידה ויש)</a:t>
            </a:r>
          </a:p>
        </p:txBody>
      </p:sp>
      <p:sp>
        <p:nvSpPr>
          <p:cNvPr id="12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-36512" y="6453336"/>
            <a:ext cx="2133600" cy="401638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AE1CA27-0B54-4CA9-A240-6ABA62A0E37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5535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ף סי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1"/>
          <p:cNvGrpSpPr>
            <a:grpSpLocks/>
          </p:cNvGrpSpPr>
          <p:nvPr userDrawn="1"/>
        </p:nvGrpSpPr>
        <p:grpSpPr bwMode="auto">
          <a:xfrm>
            <a:off x="-134844" y="44450"/>
            <a:ext cx="1655763" cy="461963"/>
            <a:chOff x="5723705" y="173704"/>
            <a:chExt cx="1656028" cy="461883"/>
          </a:xfrm>
        </p:grpSpPr>
        <p:pic>
          <p:nvPicPr>
            <p:cNvPr id="8" name="Picture 8" descr="n020fa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214825"/>
              <a:ext cx="391560" cy="390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835"/>
            <p:cNvSpPr txBox="1">
              <a:spLocks noChangeArrowheads="1"/>
            </p:cNvSpPr>
            <p:nvPr/>
          </p:nvSpPr>
          <p:spPr bwMode="auto">
            <a:xfrm>
              <a:off x="5723705" y="173704"/>
              <a:ext cx="1656028" cy="461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e-IL" altLang="he-IL" sz="1200" b="1" baseline="0" dirty="0" smtClean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 המרכז </a:t>
              </a:r>
              <a:r>
                <a:rPr lang="he-IL" altLang="he-IL" sz="1200" b="1" baseline="0" dirty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למחקר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he-IL" altLang="he-IL" sz="1200" b="1" baseline="0" dirty="0" smtClean="0">
                  <a:solidFill>
                    <a:srgbClr val="000066"/>
                  </a:solidFill>
                  <a:latin typeface="Blender" pitchFamily="18" charset="-79"/>
                  <a:ea typeface="Tahoma (Hebrew)"/>
                  <a:cs typeface="Blender" pitchFamily="18" charset="-79"/>
                </a:rPr>
                <a:t> כלכלי וחברתי </a:t>
              </a:r>
              <a:endParaRPr lang="en-US" altLang="he-IL" sz="1200" b="1" baseline="0" dirty="0">
                <a:solidFill>
                  <a:srgbClr val="000066"/>
                </a:solidFill>
                <a:latin typeface="Blender" pitchFamily="18" charset="-79"/>
                <a:ea typeface="Tahoma (Hebrew)"/>
                <a:cs typeface="Blender" pitchFamily="18" charset="-79"/>
              </a:endParaRPr>
            </a:p>
          </p:txBody>
        </p:sp>
      </p:grp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-36512" y="6453336"/>
            <a:ext cx="2133600" cy="401638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AE1CA27-0B54-4CA9-A240-6ABA62A0E37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8210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-36512" y="6453336"/>
            <a:ext cx="2133600" cy="401638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AE1CA27-0B54-4CA9-A240-6ABA62A0E37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4170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56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380288" y="0"/>
            <a:ext cx="1763712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947738"/>
            <a:ext cx="197961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25"/>
            <a:ext cx="7380288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6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843494428"/>
              </p:ext>
            </p:extLst>
          </p:nvPr>
        </p:nvGraphicFramePr>
        <p:xfrm>
          <a:off x="161925" y="1843088"/>
          <a:ext cx="8820150" cy="4106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827584" y="1052735"/>
            <a:ext cx="8064573" cy="7145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he-IL" altLang="he-IL" sz="1800" dirty="0" smtClean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בין השנים 1995 לבין 2008 חלה ירידה במספר התושבים בני 65 ומעלה. משנת 2008 </a:t>
            </a:r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חל </a:t>
            </a:r>
            <a:r>
              <a:rPr lang="he-IL" altLang="he-IL" sz="1800" dirty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גידול </a:t>
            </a:r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במספר בני 65 ומעלה (מספרם עלה בכ-7%)</a:t>
            </a:r>
            <a:endParaRPr lang="en-US" altLang="he-IL" sz="1800" dirty="0">
              <a:solidFill>
                <a:srgbClr val="00B050"/>
              </a:solidFill>
              <a:latin typeface="Arial" pitchFamily="34" charset="0"/>
              <a:ea typeface="Tahoma (Hebrew)"/>
              <a:cs typeface="Arial" pitchFamily="34" charset="0"/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1979712" y="6669906"/>
            <a:ext cx="6843489" cy="21547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e-IL" altLang="he-IL" sz="9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נתוני </a:t>
            </a:r>
            <a:r>
              <a:rPr lang="he-IL" altLang="he-IL" sz="900" dirty="0" err="1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למ"ס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, עיבוד מיוחד לתל-אביב-יפו, 2012</a:t>
            </a: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229617" y="506413"/>
            <a:ext cx="8878887" cy="546100"/>
          </a:xfrm>
        </p:spPr>
        <p:txBody>
          <a:bodyPr/>
          <a:lstStyle/>
          <a:p>
            <a:r>
              <a:rPr lang="he-IL" sz="2800" dirty="0" smtClean="0"/>
              <a:t>תושבים בני 65+ כאחוז מאוכלוסיית העיר</a:t>
            </a:r>
            <a:endParaRPr lang="he-IL" sz="2800" dirty="0"/>
          </a:p>
        </p:txBody>
      </p:sp>
      <p:sp>
        <p:nvSpPr>
          <p:cNvPr id="9" name="Text Box 53"/>
          <p:cNvSpPr txBox="1">
            <a:spLocks noChangeArrowheads="1"/>
          </p:cNvSpPr>
          <p:nvPr/>
        </p:nvSpPr>
        <p:spPr bwMode="auto">
          <a:xfrm>
            <a:off x="599425" y="4838963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(45,840)</a:t>
            </a:r>
            <a:endParaRPr lang="en-US" altLang="he-IL" sz="10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54"/>
          <p:cNvSpPr txBox="1">
            <a:spLocks noChangeArrowheads="1"/>
          </p:cNvSpPr>
          <p:nvPr/>
        </p:nvSpPr>
        <p:spPr bwMode="auto">
          <a:xfrm>
            <a:off x="1759064" y="4838963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(62,038)</a:t>
            </a:r>
            <a:endParaRPr lang="en-US" altLang="he-IL" sz="10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2918703" y="4838963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(63,774)</a:t>
            </a:r>
            <a:endParaRPr lang="en-US" altLang="he-IL" sz="10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4078342" y="4838963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he-IL" sz="10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56,900</a:t>
            </a:r>
            <a:r>
              <a:rPr lang="he-IL" altLang="he-IL" sz="10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he-IL" sz="10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/>
        </p:nvSpPr>
        <p:spPr bwMode="auto">
          <a:xfrm>
            <a:off x="5237981" y="4838963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he-IL" sz="10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58,239</a:t>
            </a:r>
            <a:r>
              <a:rPr lang="he-IL" altLang="he-IL" sz="10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he-IL" sz="10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6397620" y="4838963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he-IL" sz="10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59,540</a:t>
            </a:r>
            <a:r>
              <a:rPr lang="he-IL" altLang="he-IL" sz="10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he-IL" sz="1000" b="1" baseline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57"/>
          <p:cNvSpPr txBox="1">
            <a:spLocks noChangeArrowheads="1"/>
          </p:cNvSpPr>
          <p:nvPr/>
        </p:nvSpPr>
        <p:spPr bwMode="auto">
          <a:xfrm>
            <a:off x="7557260" y="4838963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(60,910)</a:t>
            </a:r>
            <a:endParaRPr lang="en-US" altLang="he-IL" sz="1000" b="1" baseline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10</a:t>
            </a:fld>
            <a:endParaRPr lang="he-IL"/>
          </a:p>
        </p:txBody>
      </p:sp>
      <p:sp>
        <p:nvSpPr>
          <p:cNvPr id="16" name="Text Box 79" descr="n020face"/>
          <p:cNvSpPr txBox="1">
            <a:spLocks noChangeArrowheads="1"/>
          </p:cNvSpPr>
          <p:nvPr/>
        </p:nvSpPr>
        <p:spPr bwMode="auto">
          <a:xfrm>
            <a:off x="-108520" y="1628800"/>
            <a:ext cx="14081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אחוזים</a:t>
            </a:r>
            <a:endParaRPr lang="en-US" altLang="he-IL" sz="12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57"/>
          <p:cNvSpPr txBox="1">
            <a:spLocks noChangeArrowheads="1"/>
          </p:cNvSpPr>
          <p:nvPr/>
        </p:nvSpPr>
        <p:spPr bwMode="auto">
          <a:xfrm>
            <a:off x="5350640" y="5949280"/>
            <a:ext cx="3469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e-IL" altLang="he-IL" sz="1200" b="1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הערה</a:t>
            </a: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he-IL" altLang="he-IL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בסוגריים צוין מספרים התושבים בתל-אביב-יפו</a:t>
            </a:r>
            <a:endParaRPr lang="en-US" altLang="he-IL" sz="1200" baseline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77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4294967295"/>
          </p:nvPr>
        </p:nvSpPr>
        <p:spPr>
          <a:xfrm>
            <a:off x="2267744" y="6597352"/>
            <a:ext cx="6843489" cy="21547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he-IL" altLang="he-IL" sz="9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נתוני </a:t>
            </a:r>
            <a:r>
              <a:rPr lang="he-IL" altLang="he-IL" sz="900" dirty="0" err="1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למ"ס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, שנתון סטטיסטי לישראל 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he-IL" altLang="he-IL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sz="quarter" idx="16"/>
          </p:nvPr>
        </p:nvSpPr>
        <p:spPr>
          <a:xfrm>
            <a:off x="178734" y="1628800"/>
            <a:ext cx="8820778" cy="4464025"/>
          </a:xfrm>
        </p:spPr>
        <p:txBody>
          <a:bodyPr/>
          <a:lstStyle/>
          <a:p>
            <a:r>
              <a:rPr lang="he-IL" altLang="he-IL" sz="2000" b="1" dirty="0" smtClean="0">
                <a:latin typeface="Arial" pitchFamily="34" charset="0"/>
                <a:ea typeface="Tahoma (Hebrew)"/>
                <a:cs typeface="Arial" pitchFamily="34" charset="0"/>
              </a:rPr>
              <a:t>בשנת 2013 בתל-אביב-יפו היו </a:t>
            </a:r>
            <a:r>
              <a:rPr lang="he-IL" altLang="he-IL" sz="2000" b="1" dirty="0">
                <a:latin typeface="Arial" pitchFamily="34" charset="0"/>
                <a:ea typeface="Tahoma (Hebrew)"/>
                <a:cs typeface="Arial" pitchFamily="34" charset="0"/>
              </a:rPr>
              <a:t>כ-418,600 </a:t>
            </a:r>
            <a:r>
              <a:rPr lang="he-IL" altLang="he-IL" sz="2000" b="1" dirty="0" smtClean="0">
                <a:latin typeface="Arial" pitchFamily="34" charset="0"/>
                <a:ea typeface="Tahoma (Hebrew)"/>
                <a:cs typeface="Arial" pitchFamily="34" charset="0"/>
              </a:rPr>
              <a:t>תושבים, לעומת כ-414,600</a:t>
            </a:r>
            <a:r>
              <a:rPr lang="he-IL" altLang="he-IL" sz="2000" dirty="0" smtClean="0">
                <a:latin typeface="Arial" pitchFamily="34" charset="0"/>
                <a:ea typeface="Tahoma (Hebrew)"/>
                <a:cs typeface="Arial" pitchFamily="34" charset="0"/>
              </a:rPr>
              <a:t> </a:t>
            </a:r>
            <a:r>
              <a:rPr lang="he-IL" altLang="he-IL" sz="2000" b="1" dirty="0" smtClean="0">
                <a:latin typeface="Arial" pitchFamily="34" charset="0"/>
                <a:ea typeface="Tahoma (Hebrew)"/>
                <a:cs typeface="Arial" pitchFamily="34" charset="0"/>
              </a:rPr>
              <a:t>בשנת 2012</a:t>
            </a:r>
            <a:r>
              <a:rPr lang="he-IL" altLang="he-IL" sz="2000" b="1" dirty="0">
                <a:latin typeface="Arial" pitchFamily="34" charset="0"/>
                <a:ea typeface="Tahoma (Hebrew)"/>
                <a:cs typeface="Arial" pitchFamily="34" charset="0"/>
              </a:rPr>
              <a:t>. כלומר, אחוז השינוי היה 1.0% (תוספת של עוד כ-4,000 תושבים). </a:t>
            </a:r>
          </a:p>
          <a:p>
            <a:endParaRPr lang="he-IL" altLang="he-IL" sz="2000" b="1" dirty="0" smtClean="0">
              <a:latin typeface="Arial" pitchFamily="34" charset="0"/>
              <a:ea typeface="Tahoma (Hebrew)"/>
              <a:cs typeface="Arial" pitchFamily="34" charset="0"/>
            </a:endParaRPr>
          </a:p>
          <a:p>
            <a:r>
              <a:rPr lang="he-IL" altLang="he-IL" sz="2000" b="1" dirty="0" smtClean="0">
                <a:latin typeface="Arial" pitchFamily="34" charset="0"/>
                <a:ea typeface="Tahoma (Hebrew)"/>
                <a:cs typeface="Arial" pitchFamily="34" charset="0"/>
              </a:rPr>
              <a:t>המקור </a:t>
            </a:r>
            <a:r>
              <a:rPr lang="he-IL" altLang="he-IL" sz="2000" b="1" dirty="0">
                <a:latin typeface="Arial" pitchFamily="34" charset="0"/>
                <a:ea typeface="Tahoma (Hebrew)"/>
                <a:cs typeface="Arial" pitchFamily="34" charset="0"/>
              </a:rPr>
              <a:t>העיקרי לשינוי באוכלוסייה הוא הריבוי הטבעי:</a:t>
            </a:r>
            <a:endParaRPr lang="en-US" altLang="he-IL" sz="2000" b="1" dirty="0">
              <a:latin typeface="Arial" pitchFamily="34" charset="0"/>
              <a:ea typeface="Tahoma (Hebrew)"/>
              <a:cs typeface="Arial" pitchFamily="34" charset="0"/>
            </a:endParaRPr>
          </a:p>
          <a:p>
            <a:r>
              <a:rPr lang="he-IL" altLang="he-IL" sz="2000" b="1" dirty="0" smtClean="0">
                <a:ea typeface="Tahoma (Hebrew)"/>
                <a:cs typeface="Tahoma (Hebrew)"/>
              </a:rPr>
              <a:t>הריבוי הטבעי (ההפרש בין לידות לבין פטירות</a:t>
            </a:r>
            <a:r>
              <a:rPr lang="he-IL" altLang="he-IL" sz="2000" b="1" dirty="0">
                <a:ea typeface="Tahoma (Hebrew)"/>
                <a:cs typeface="Tahoma (Hebrew)"/>
              </a:rPr>
              <a:t>): </a:t>
            </a:r>
            <a:r>
              <a:rPr lang="he-IL" altLang="he-IL" sz="2000" b="1" dirty="0" smtClean="0">
                <a:ea typeface="Tahoma (Hebrew)"/>
                <a:cs typeface="Tahoma (Hebrew)"/>
              </a:rPr>
              <a:t>4,800</a:t>
            </a:r>
            <a:r>
              <a:rPr lang="he-IL" altLang="he-IL" sz="2000" b="1" dirty="0">
                <a:ea typeface="Tahoma (Hebrew)"/>
                <a:cs typeface="Tahoma (Hebrew)"/>
              </a:rPr>
              <a:t>+</a:t>
            </a:r>
            <a:endParaRPr lang="en-US" altLang="he-IL" sz="2000" b="1" dirty="0">
              <a:ea typeface="Tahoma (Hebrew)"/>
              <a:cs typeface="Tahoma (Hebrew)"/>
            </a:endParaRPr>
          </a:p>
          <a:p>
            <a:endParaRPr lang="he-IL" altLang="he-IL" sz="2000" b="1" dirty="0" smtClean="0">
              <a:latin typeface="Arial" pitchFamily="34" charset="0"/>
              <a:ea typeface="Tahoma (Hebrew)"/>
              <a:cs typeface="Arial" pitchFamily="34" charset="0"/>
            </a:endParaRPr>
          </a:p>
          <a:p>
            <a:r>
              <a:rPr lang="he-IL" altLang="he-IL" sz="2000" b="1" dirty="0" smtClean="0">
                <a:latin typeface="Arial" pitchFamily="34" charset="0"/>
                <a:ea typeface="Tahoma (Hebrew)"/>
                <a:cs typeface="Arial" pitchFamily="34" charset="0"/>
              </a:rPr>
              <a:t>מקורות </a:t>
            </a:r>
            <a:r>
              <a:rPr lang="he-IL" altLang="he-IL" sz="2000" b="1" dirty="0">
                <a:latin typeface="Arial" pitchFamily="34" charset="0"/>
                <a:ea typeface="Tahoma (Hebrew)"/>
                <a:cs typeface="Arial" pitchFamily="34" charset="0"/>
              </a:rPr>
              <a:t>נוספים לשינוי באוכלוסיית העיר:</a:t>
            </a:r>
            <a:endParaRPr lang="en-US" altLang="he-IL" sz="2000" b="1" dirty="0">
              <a:latin typeface="Arial" pitchFamily="34" charset="0"/>
              <a:ea typeface="Tahoma (Hebrew)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altLang="he-IL" sz="2000" b="1" dirty="0" smtClean="0">
                <a:ea typeface="Tahoma (Hebrew)"/>
                <a:cs typeface="Tahoma (Hebrew)"/>
              </a:rPr>
              <a:t>מאזן </a:t>
            </a:r>
            <a:r>
              <a:rPr lang="he-IL" altLang="he-IL" sz="2000" b="1" dirty="0">
                <a:ea typeface="Tahoma (Hebrew)"/>
                <a:cs typeface="Tahoma (Hebrew)"/>
              </a:rPr>
              <a:t>הגירה פנימית בין-ישובים (נכנסים ויוצאים מהעיר לערים אחרות): </a:t>
            </a:r>
            <a:r>
              <a:rPr lang="he-IL" altLang="he-IL" sz="2000" b="1" dirty="0" smtClean="0">
                <a:ea typeface="Tahoma (Hebrew)"/>
                <a:cs typeface="Tahoma (Hebrew)"/>
              </a:rPr>
              <a:t>1,900-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altLang="he-IL" sz="2000" b="1" dirty="0" smtClean="0">
                <a:ea typeface="Tahoma (Hebrew)"/>
                <a:cs typeface="Tahoma (Hebrew)"/>
              </a:rPr>
              <a:t>עולים (בהשתקעות הראשונה): </a:t>
            </a:r>
            <a:r>
              <a:rPr lang="he-IL" altLang="he-IL" sz="2000" b="1" dirty="0">
                <a:ea typeface="Tahoma (Hebrew)"/>
                <a:cs typeface="Tahoma (Hebrew)"/>
              </a:rPr>
              <a:t>2,300+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he-IL" sz="2000" b="1" dirty="0">
              <a:ea typeface="Tahoma (Hebrew)"/>
              <a:cs typeface="Tahoma (Hebrew)"/>
            </a:endParaRPr>
          </a:p>
          <a:p>
            <a:endParaRPr lang="he-IL" sz="2000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e-IL" sz="2800" dirty="0" smtClean="0"/>
              <a:t>שינויים באוכלוסייה </a:t>
            </a:r>
            <a:endParaRPr lang="he-IL" sz="280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-36512" y="6453336"/>
            <a:ext cx="2133600" cy="401638"/>
          </a:xfrm>
          <a:prstGeom prst="rect">
            <a:avLst/>
          </a:prstGeom>
        </p:spPr>
        <p:txBody>
          <a:bodyPr/>
          <a:lstStyle/>
          <a:p>
            <a:fld id="{AAE1CA27-0B54-4CA9-A240-6ABA62A0E371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18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539552" y="981546"/>
            <a:ext cx="8424936" cy="647254"/>
          </a:xfrm>
        </p:spPr>
        <p:txBody>
          <a:bodyPr/>
          <a:lstStyle/>
          <a:p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הריבוי הטבעי בעיר הוא הגורם העיקרי לגידול במספר התושבים. משנת 2000 הריבוי הטבעי בעיר במגמת עלייה ובשנים האחרונות הריבוי הטבעי יציב</a:t>
            </a:r>
            <a:endParaRPr lang="en-US" altLang="he-IL" sz="1800" dirty="0">
              <a:solidFill>
                <a:srgbClr val="00B050"/>
              </a:solidFill>
              <a:latin typeface="Arial" pitchFamily="34" charset="0"/>
              <a:ea typeface="Tahoma (Hebrew)"/>
              <a:cs typeface="Arial" pitchFamily="34" charset="0"/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5131888" y="6597352"/>
            <a:ext cx="3832600" cy="215478"/>
          </a:xfrm>
        </p:spPr>
        <p:txBody>
          <a:bodyPr/>
          <a:lstStyle/>
          <a:p>
            <a:r>
              <a:rPr lang="he-IL" sz="900" b="1" dirty="0" smtClean="0"/>
              <a:t>מקור הנתונים: </a:t>
            </a:r>
            <a:r>
              <a:rPr lang="he-IL" sz="900" dirty="0" smtClean="0"/>
              <a:t>נתוני </a:t>
            </a:r>
            <a:r>
              <a:rPr lang="he-IL" sz="900" dirty="0" err="1" smtClean="0"/>
              <a:t>הלמ"ס</a:t>
            </a:r>
            <a:r>
              <a:rPr lang="he-IL" sz="900" dirty="0" smtClean="0"/>
              <a:t>, שנתון סטטיסטי לתל-אביב-יפו 2014</a:t>
            </a:r>
            <a:endParaRPr lang="he-IL" sz="900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altLang="he-IL" sz="2800" dirty="0" smtClean="0">
                <a:latin typeface="Arial" pitchFamily="34" charset="0"/>
                <a:cs typeface="Arial" pitchFamily="34" charset="0"/>
              </a:rPr>
              <a:t>ריבוי טבעי בתל-אביב-יפו לאורך השנים </a:t>
            </a:r>
            <a:r>
              <a:rPr lang="he-IL" altLang="he-IL" sz="2000" dirty="0" smtClean="0">
                <a:latin typeface="Arial" pitchFamily="34" charset="0"/>
                <a:cs typeface="Arial" pitchFamily="34" charset="0"/>
              </a:rPr>
              <a:t>(אלפים)</a:t>
            </a:r>
            <a:endParaRPr lang="he-IL" sz="200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12</a:t>
            </a:fld>
            <a:endParaRPr lang="he-IL"/>
          </a:p>
        </p:txBody>
      </p:sp>
      <p:graphicFrame>
        <p:nvGraphicFramePr>
          <p:cNvPr id="10" name="תרשים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075880"/>
              </p:ext>
            </p:extLst>
          </p:nvPr>
        </p:nvGraphicFramePr>
        <p:xfrm>
          <a:off x="395536" y="1916832"/>
          <a:ext cx="8496944" cy="3856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מלבן 4"/>
          <p:cNvSpPr/>
          <p:nvPr/>
        </p:nvSpPr>
        <p:spPr>
          <a:xfrm>
            <a:off x="467544" y="5642084"/>
            <a:ext cx="8028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altLang="he-I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הערה: </a:t>
            </a:r>
            <a:r>
              <a:rPr lang="he-IL" altLang="he-I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נתוני הריבוי הטבעי אינם כוללים את ריבוי הטבעי של האוכלוסייה הזרה בעיר (עובדים זרים חוקיים ולא חוקיים, מבקשי מקלט/מסתננים ופליטים).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123212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178734" y="981546"/>
            <a:ext cx="8785754" cy="647254"/>
          </a:xfrm>
        </p:spPr>
        <p:txBody>
          <a:bodyPr/>
          <a:lstStyle/>
          <a:p>
            <a:r>
              <a:rPr lang="he-IL" altLang="he-IL" sz="1800" dirty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בשנים האחרונות מאזן ההגירה בין יישובים </a:t>
            </a:r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הוא שלילי - מספר התושבים היוצאים מתל-אביב-יפו  גדול בהשוואה למספר התושבים </a:t>
            </a:r>
            <a:r>
              <a:rPr lang="he-IL" altLang="he-IL" sz="1800" dirty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הנכנסים </a:t>
            </a:r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לעיר</a:t>
            </a:r>
            <a:endParaRPr lang="en-US" altLang="he-IL" sz="1800" dirty="0">
              <a:solidFill>
                <a:srgbClr val="00B050"/>
              </a:solidFill>
              <a:latin typeface="Arial" pitchFamily="34" charset="0"/>
              <a:ea typeface="Tahoma (Hebrew)"/>
              <a:cs typeface="Arial" pitchFamily="34" charset="0"/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5131888" y="6597352"/>
            <a:ext cx="3832600" cy="215478"/>
          </a:xfrm>
        </p:spPr>
        <p:txBody>
          <a:bodyPr/>
          <a:lstStyle/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נתוני </a:t>
            </a:r>
            <a:r>
              <a:rPr lang="he-IL" sz="900" dirty="0" err="1" smtClean="0">
                <a:solidFill>
                  <a:schemeClr val="bg1">
                    <a:lumMod val="50000"/>
                  </a:schemeClr>
                </a:solidFill>
              </a:rPr>
              <a:t>הלמ"ס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, שנתון סטטיסטי לישראל 2014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altLang="he-IL" sz="2800" dirty="0" smtClean="0">
                <a:latin typeface="Arial" pitchFamily="34" charset="0"/>
                <a:cs typeface="Arial" pitchFamily="34" charset="0"/>
              </a:rPr>
              <a:t>מאזן הגירה פנימית בין-יישובים לבין תל-אביב-יפו</a:t>
            </a:r>
            <a:endParaRPr lang="he-IL" sz="2800" dirty="0"/>
          </a:p>
        </p:txBody>
      </p:sp>
      <p:sp>
        <p:nvSpPr>
          <p:cNvPr id="8" name="מציין מיקום טקסט 5"/>
          <p:cNvSpPr txBox="1">
            <a:spLocks/>
          </p:cNvSpPr>
          <p:nvPr/>
        </p:nvSpPr>
        <p:spPr>
          <a:xfrm>
            <a:off x="178734" y="5157192"/>
            <a:ext cx="8820778" cy="144016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altLang="he-IL" sz="1400" dirty="0" smtClean="0">
                <a:latin typeface="Arial" pitchFamily="34" charset="0"/>
                <a:cs typeface="Arial" pitchFamily="34" charset="0"/>
              </a:rPr>
              <a:t>היקף ההגירה בין יישובים ב-2013</a:t>
            </a:r>
            <a:endParaRPr lang="en-US" altLang="he-IL" sz="14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altLang="he-IL" sz="1400" dirty="0" smtClean="0">
                <a:latin typeface="Arial" pitchFamily="34" charset="0"/>
                <a:cs typeface="Arial" pitchFamily="34" charset="0"/>
              </a:rPr>
              <a:t>נכנסים לת"א-יפו (מיישובים אחרים): כ-20,500 תושבים.</a:t>
            </a:r>
            <a:endParaRPr lang="en-US" altLang="he-IL" sz="14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altLang="he-IL" sz="1400" dirty="0" smtClean="0">
                <a:latin typeface="Arial" pitchFamily="34" charset="0"/>
                <a:cs typeface="Arial" pitchFamily="34" charset="0"/>
              </a:rPr>
              <a:t>יוצאים מת"א-יפו (ליישובים אחרים):  כ-22,500 תושבים.</a:t>
            </a:r>
            <a:endParaRPr lang="en-US" altLang="he-IL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he-IL" altLang="he-I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בנוסף להגירה הפנימית בין היישובים קיימת הגירה פנימית בתוך העיר – לפי נתוני סוף 2012 כ-30,500 תושבים שעברו מאזור אחד לאזור אחר בתוך העיר.</a:t>
            </a:r>
            <a:endParaRPr lang="en-US" altLang="he-IL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he-IL" sz="140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13</a:t>
            </a:fld>
            <a:endParaRPr lang="he-IL"/>
          </a:p>
        </p:txBody>
      </p:sp>
      <p:graphicFrame>
        <p:nvGraphicFramePr>
          <p:cNvPr id="9" name="תרשים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4181025"/>
              </p:ext>
            </p:extLst>
          </p:nvPr>
        </p:nvGraphicFramePr>
        <p:xfrm>
          <a:off x="467544" y="1628800"/>
          <a:ext cx="842493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667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mtClean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  <a:endParaRPr lang="he-I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755576" y="1052736"/>
            <a:ext cx="8280920" cy="1008112"/>
          </a:xfrm>
        </p:spPr>
        <p:txBody>
          <a:bodyPr/>
          <a:lstStyle/>
          <a:p>
            <a:pPr algn="just"/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אחוז היוצאים והנכנסים לתל-אביב-יפו מידי שנה גבוה, והוא גם גבוה בהשוואה לשאר הישובים בישראל. בשנת 2013 בסך הכול נכנסו לעיר כ-20,500 תושבים ויצאו ממנה ליישובים אחרים כ-22,500 תושבים</a:t>
            </a:r>
            <a:endParaRPr lang="en-US" altLang="he-IL" sz="1800" dirty="0" smtClean="0">
              <a:solidFill>
                <a:srgbClr val="00B050"/>
              </a:solidFill>
              <a:latin typeface="Arial" pitchFamily="34" charset="0"/>
              <a:ea typeface="Tahoma (Hebrew)"/>
              <a:cs typeface="Arial" pitchFamily="34" charset="0"/>
            </a:endParaRPr>
          </a:p>
          <a:p>
            <a:pPr algn="just"/>
            <a:endParaRPr lang="he-IL" sz="1800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157609" y="506413"/>
            <a:ext cx="8878887" cy="546100"/>
          </a:xfrm>
        </p:spPr>
        <p:txBody>
          <a:bodyPr/>
          <a:lstStyle/>
          <a:p>
            <a:r>
              <a:rPr lang="he-IL" sz="2800" dirty="0" smtClean="0"/>
              <a:t>הגירה פנימית בין יישובים כאחוז מתוך האוכלוסייה</a:t>
            </a:r>
            <a:endParaRPr lang="he-IL" sz="2800" dirty="0"/>
          </a:p>
        </p:txBody>
      </p:sp>
      <p:graphicFrame>
        <p:nvGraphicFramePr>
          <p:cNvPr id="8" name="טבלה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39592"/>
              </p:ext>
            </p:extLst>
          </p:nvPr>
        </p:nvGraphicFramePr>
        <p:xfrm>
          <a:off x="638176" y="2204864"/>
          <a:ext cx="7867648" cy="3176586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559768"/>
                <a:gridCol w="770439"/>
                <a:gridCol w="770439"/>
                <a:gridCol w="770439"/>
                <a:gridCol w="770439"/>
                <a:gridCol w="806531"/>
                <a:gridCol w="806531"/>
                <a:gridCol w="806531"/>
                <a:gridCol w="806531"/>
              </a:tblGrid>
              <a:tr h="529431"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L="91445" marR="91445" marT="45710" marB="45710"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אוכלוסייה נכנסת*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lender" pitchFamily="18" charset="-79"/>
                        <a:ea typeface="+mn-ea"/>
                        <a:cs typeface="Blender" pitchFamily="18" charset="-79"/>
                      </a:endParaRPr>
                    </a:p>
                  </a:txBody>
                  <a:tcPr marL="91447" marR="91447" marT="45731" marB="45731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 marT="45741" marB="45741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 marT="45741" marB="45741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 marT="45741" marB="45741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אוכלוסייה יוצאת*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lender" pitchFamily="18" charset="-79"/>
                        <a:ea typeface="+mn-ea"/>
                        <a:cs typeface="Blender" pitchFamily="18" charset="-79"/>
                      </a:endParaRPr>
                    </a:p>
                  </a:txBody>
                  <a:tcPr marL="91447" marR="91447" marT="45731" marB="45731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 marT="45741" marB="45741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 marT="45741" marB="45741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2" marR="91442" marT="45741" marB="4574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431"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L="91445" marR="91445" marT="45710" marB="4571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2011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2012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2013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2011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2012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2013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</a:tr>
              <a:tr h="529431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תל-אביב-יפו</a:t>
                      </a:r>
                      <a:endParaRPr kumimoji="0" lang="he-IL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lender" pitchFamily="18" charset="-79"/>
                        <a:ea typeface="+mn-ea"/>
                        <a:cs typeface="Blender" pitchFamily="18" charset="-79"/>
                      </a:endParaRPr>
                    </a:p>
                  </a:txBody>
                  <a:tcPr marL="91445" marR="91445" marT="45710" marB="4571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4.5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4.9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5.1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1" marB="45731" anchor="ctr" horzOverflow="overflow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</a:t>
                      </a: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5.5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1" marB="45731" anchor="ctr" horzOverflow="overflow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529431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ירושלים</a:t>
                      </a:r>
                      <a:endParaRPr kumimoji="0" lang="he-IL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lender" pitchFamily="18" charset="-79"/>
                        <a:ea typeface="+mn-ea"/>
                        <a:cs typeface="Blender" pitchFamily="18" charset="-79"/>
                      </a:endParaRPr>
                    </a:p>
                  </a:txBody>
                  <a:tcPr marL="91445" marR="91445" marT="45710" marB="4571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1.4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1.3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1.3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1.3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2.3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2.2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2.4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1" marB="45731" anchor="ctr" horzOverflow="overflow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529431">
                <a:tc>
                  <a:txBody>
                    <a:bodyPr/>
                    <a:lstStyle/>
                    <a:p>
                      <a:pPr algn="r" rtl="1"/>
                      <a:r>
                        <a:rPr kumimoji="0" lang="he-IL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חיפה</a:t>
                      </a:r>
                      <a:endParaRPr kumimoji="0" lang="he-IL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lender" pitchFamily="18" charset="-79"/>
                        <a:ea typeface="+mn-ea"/>
                        <a:cs typeface="Blender" pitchFamily="18" charset="-79"/>
                      </a:endParaRPr>
                    </a:p>
                  </a:txBody>
                  <a:tcPr marL="91445" marR="91445" marT="45710" marB="4571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3.2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2.8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3.0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2.8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3.2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3.0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3.2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1" marB="45731" anchor="ctr" horzOverflow="overflow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529431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יישובים עירוניים</a:t>
                      </a:r>
                      <a:endParaRPr kumimoji="0" lang="he-IL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lender" pitchFamily="18" charset="-79"/>
                        <a:ea typeface="+mn-ea"/>
                        <a:cs typeface="Blender" pitchFamily="18" charset="-79"/>
                      </a:endParaRPr>
                    </a:p>
                  </a:txBody>
                  <a:tcPr marL="91445" marR="91445" marT="45710" marB="4571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3.1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3.0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3.1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3.0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3.2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3.1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3.2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31" marB="4573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731" marB="45731" anchor="ctr" horzOverflow="overflow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4788024" y="5373216"/>
            <a:ext cx="3802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he-IL" sz="14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 (Hebrew)"/>
                <a:cs typeface="+mn-cs"/>
              </a:rPr>
              <a:t>* </a:t>
            </a:r>
            <a:r>
              <a:rPr lang="he-IL" altLang="he-IL" sz="14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 (Hebrew)"/>
                <a:cs typeface="+mn-cs"/>
              </a:rPr>
              <a:t>אחוזים מסך האוכלוסייה בעיר באותה שנה</a:t>
            </a:r>
            <a:r>
              <a:rPr lang="en-US" altLang="he-IL" sz="14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 (Hebrew)"/>
                <a:cs typeface="+mn-cs"/>
              </a:rPr>
              <a:t> 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2265015" y="6597898"/>
            <a:ext cx="6843489" cy="215478"/>
          </a:xfrm>
        </p:spPr>
        <p:txBody>
          <a:bodyPr/>
          <a:lstStyle/>
          <a:p>
            <a:r>
              <a:rPr lang="he-IL" altLang="he-IL" sz="900" b="1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נתוני </a:t>
            </a:r>
            <a:r>
              <a:rPr lang="he-IL" altLang="he-IL" sz="9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למ"ס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, שנתון סטטיסטי לישראל 2014</a:t>
            </a:r>
            <a:endParaRPr lang="he-IL" altLang="he-IL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69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170026560"/>
              </p:ext>
            </p:extLst>
          </p:nvPr>
        </p:nvGraphicFramePr>
        <p:xfrm>
          <a:off x="161925" y="1988840"/>
          <a:ext cx="8820150" cy="3961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451520" y="1052736"/>
            <a:ext cx="8584976" cy="863278"/>
          </a:xfrm>
        </p:spPr>
        <p:txBody>
          <a:bodyPr/>
          <a:lstStyle/>
          <a:p>
            <a:r>
              <a:rPr lang="he-IL" altLang="he-IL" sz="1800" dirty="0" smtClean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שיעור של </a:t>
            </a:r>
            <a:r>
              <a:rPr lang="he-IL" altLang="he-IL" sz="1800" dirty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רווקים ורווקות בת"א-יפו </a:t>
            </a:r>
            <a:r>
              <a:rPr lang="he-IL" altLang="he-IL" sz="1800" dirty="0" smtClean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 גבוה מזה שבישראל</a:t>
            </a:r>
            <a:r>
              <a:rPr lang="he-IL" altLang="he-IL" sz="1800" dirty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, במיוחד </a:t>
            </a:r>
            <a:r>
              <a:rPr lang="he-IL" altLang="he-IL" sz="1800" dirty="0" smtClean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בולט הדבר בקרב צעירים </a:t>
            </a:r>
            <a:r>
              <a:rPr lang="he-IL" altLang="he-IL" sz="1800" dirty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בני 25 עד </a:t>
            </a:r>
            <a:r>
              <a:rPr lang="he-IL" altLang="he-IL" sz="1800" dirty="0" smtClean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35</a:t>
            </a:r>
            <a:endParaRPr lang="he-IL" altLang="he-IL" sz="1800" dirty="0">
              <a:solidFill>
                <a:srgbClr val="00B050"/>
              </a:solidFill>
              <a:latin typeface="Tahoma" pitchFamily="34" charset="0"/>
              <a:ea typeface="Tahoma (Hebrew)"/>
              <a:cs typeface="Arial" pitchFamily="34" charset="0"/>
            </a:endParaRP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107504" y="506413"/>
            <a:ext cx="8959850" cy="546100"/>
          </a:xfrm>
        </p:spPr>
        <p:txBody>
          <a:bodyPr/>
          <a:lstStyle/>
          <a:p>
            <a:r>
              <a:rPr lang="he-IL" altLang="he-IL" sz="2800" dirty="0">
                <a:latin typeface="Arial" pitchFamily="34" charset="0"/>
                <a:cs typeface="Arial" pitchFamily="34" charset="0"/>
              </a:rPr>
              <a:t>רווקים ורווקות </a:t>
            </a:r>
            <a:r>
              <a:rPr lang="he-IL" altLang="he-IL" sz="2800" dirty="0" smtClean="0">
                <a:latin typeface="Arial" pitchFamily="34" charset="0"/>
                <a:cs typeface="Arial" pitchFamily="34" charset="0"/>
              </a:rPr>
              <a:t>בגילאי </a:t>
            </a:r>
            <a:r>
              <a:rPr lang="he-IL" altLang="he-IL" sz="2800" dirty="0">
                <a:latin typeface="Arial" pitchFamily="34" charset="0"/>
                <a:cs typeface="Arial" pitchFamily="34" charset="0"/>
              </a:rPr>
              <a:t>25 עד </a:t>
            </a:r>
            <a:r>
              <a:rPr lang="he-IL" altLang="he-IL" sz="2800" dirty="0" smtClean="0">
                <a:latin typeface="Arial" pitchFamily="34" charset="0"/>
                <a:cs typeface="Arial" pitchFamily="34" charset="0"/>
              </a:rPr>
              <a:t>35, כאחוז </a:t>
            </a:r>
            <a:r>
              <a:rPr lang="he-IL" altLang="he-IL" sz="2800" dirty="0">
                <a:latin typeface="Arial" pitchFamily="34" charset="0"/>
                <a:cs typeface="Arial" pitchFamily="34" charset="0"/>
              </a:rPr>
              <a:t>משכבת </a:t>
            </a:r>
            <a:r>
              <a:rPr lang="he-IL" altLang="he-IL" sz="2800" dirty="0" smtClean="0">
                <a:latin typeface="Arial" pitchFamily="34" charset="0"/>
                <a:cs typeface="Arial" pitchFamily="34" charset="0"/>
              </a:rPr>
              <a:t>הגיל </a:t>
            </a:r>
            <a:r>
              <a:rPr lang="he-IL" altLang="he-IL" sz="2400" dirty="0" smtClean="0">
                <a:latin typeface="Arial" pitchFamily="34" charset="0"/>
                <a:cs typeface="Arial" pitchFamily="34" charset="0"/>
              </a:rPr>
              <a:t>(2012)</a:t>
            </a:r>
            <a:endParaRPr lang="he-IL" sz="2400" dirty="0"/>
          </a:p>
        </p:txBody>
      </p:sp>
      <p:sp>
        <p:nvSpPr>
          <p:cNvPr id="10" name="מלבן 9"/>
          <p:cNvSpPr/>
          <p:nvPr/>
        </p:nvSpPr>
        <p:spPr>
          <a:xfrm>
            <a:off x="0" y="6470873"/>
            <a:ext cx="9144000" cy="38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2265015" y="6597898"/>
            <a:ext cx="6843489" cy="215478"/>
          </a:xfrm>
        </p:spPr>
        <p:txBody>
          <a:bodyPr/>
          <a:lstStyle/>
          <a:p>
            <a:r>
              <a:rPr lang="he-IL" altLang="he-IL" sz="9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נתוני </a:t>
            </a:r>
            <a:r>
              <a:rPr lang="he-IL" altLang="he-IL" sz="900" dirty="0" err="1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למ"ס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, עיבוד מיוחד לתל-אביב-יפו, 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2013</a:t>
            </a:r>
            <a:endParaRPr lang="he-IL" altLang="he-IL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15</a:t>
            </a:fld>
            <a:endParaRPr lang="he-IL"/>
          </a:p>
        </p:txBody>
      </p:sp>
      <p:sp>
        <p:nvSpPr>
          <p:cNvPr id="11" name="Text Box 79" descr="n020face"/>
          <p:cNvSpPr txBox="1">
            <a:spLocks noChangeArrowheads="1"/>
          </p:cNvSpPr>
          <p:nvPr/>
        </p:nvSpPr>
        <p:spPr bwMode="auto">
          <a:xfrm>
            <a:off x="-252536" y="1711841"/>
            <a:ext cx="14081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אחוזים</a:t>
            </a:r>
            <a:endParaRPr lang="en-US" altLang="he-IL" sz="12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5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3333CC"/>
                </a:solidFill>
              </a:rPr>
              <a:t>משקי בית ורמת חיים</a:t>
            </a:r>
            <a:endParaRPr lang="he-IL" dirty="0">
              <a:solidFill>
                <a:srgbClr val="3333CC"/>
              </a:solidFill>
            </a:endParaRP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80963" y="404664"/>
            <a:ext cx="8878887" cy="546100"/>
          </a:xfrm>
        </p:spPr>
        <p:txBody>
          <a:bodyPr/>
          <a:lstStyle/>
          <a:p>
            <a:r>
              <a:rPr lang="he-IL" sz="2800" dirty="0" smtClean="0"/>
              <a:t>סוג משקי הבית</a:t>
            </a:r>
            <a:endParaRPr lang="he-IL" sz="2400" dirty="0"/>
          </a:p>
        </p:txBody>
      </p:sp>
      <p:graphicFrame>
        <p:nvGraphicFramePr>
          <p:cNvPr id="4" name="מציין מיקום תרשים 3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4065899992"/>
              </p:ext>
            </p:extLst>
          </p:nvPr>
        </p:nvGraphicFramePr>
        <p:xfrm>
          <a:off x="152593" y="2276872"/>
          <a:ext cx="882015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 Box 21" descr="n020face"/>
          <p:cNvSpPr txBox="1">
            <a:spLocks noChangeArrowheads="1"/>
          </p:cNvSpPr>
          <p:nvPr/>
        </p:nvSpPr>
        <p:spPr bwMode="auto">
          <a:xfrm>
            <a:off x="1043608" y="2032089"/>
            <a:ext cx="73448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he-IL" altLang="he-IL" sz="1600" b="1" dirty="0" smtClean="0">
                <a:latin typeface="Arial" pitchFamily="34" charset="0"/>
                <a:cs typeface="Arial" pitchFamily="34" charset="0"/>
              </a:rPr>
              <a:t>שיעור משקי בית מכלל משקי הבית בת"א-יפו ובישראל - לפי סוג משק הבית </a:t>
            </a:r>
            <a:endParaRPr lang="he-IL" altLang="he-IL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מציין מיקום טקסט 6"/>
          <p:cNvSpPr txBox="1">
            <a:spLocks/>
          </p:cNvSpPr>
          <p:nvPr/>
        </p:nvSpPr>
        <p:spPr>
          <a:xfrm>
            <a:off x="93437" y="980728"/>
            <a:ext cx="8878887" cy="72008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dirty="0">
                <a:solidFill>
                  <a:srgbClr val="00B050"/>
                </a:solidFill>
              </a:rPr>
              <a:t>בשנת </a:t>
            </a:r>
            <a:r>
              <a:rPr lang="he-IL" sz="2000" dirty="0" smtClean="0">
                <a:solidFill>
                  <a:srgbClr val="00B050"/>
                </a:solidFill>
              </a:rPr>
              <a:t>2013 </a:t>
            </a:r>
            <a:r>
              <a:rPr lang="he-IL" sz="2000" dirty="0">
                <a:solidFill>
                  <a:srgbClr val="00B050"/>
                </a:solidFill>
              </a:rPr>
              <a:t>היו בעיר </a:t>
            </a:r>
            <a:r>
              <a:rPr lang="he-IL" sz="2000" dirty="0" smtClean="0">
                <a:solidFill>
                  <a:srgbClr val="00B050"/>
                </a:solidFill>
              </a:rPr>
              <a:t>184,600 </a:t>
            </a:r>
            <a:r>
              <a:rPr lang="he-IL" sz="2000" dirty="0">
                <a:solidFill>
                  <a:srgbClr val="00B050"/>
                </a:solidFill>
              </a:rPr>
              <a:t>משקי </a:t>
            </a:r>
            <a:r>
              <a:rPr lang="he-IL" sz="2000" dirty="0" smtClean="0">
                <a:solidFill>
                  <a:srgbClr val="00B050"/>
                </a:solidFill>
              </a:rPr>
              <a:t>בית, המהווים כ-8%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he-IL" sz="2000" dirty="0" smtClean="0">
                <a:solidFill>
                  <a:srgbClr val="00B050"/>
                </a:solidFill>
              </a:rPr>
              <a:t>ממשקי הבית בישראל.  הרכב משקי הבית בעיר הוא ייחודי  </a:t>
            </a:r>
            <a:endParaRPr lang="en-US" altLang="he-IL" sz="2000" b="0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endParaRPr lang="he-IL" sz="2400" b="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16</a:t>
            </a:fld>
            <a:endParaRPr lang="he-IL"/>
          </a:p>
        </p:txBody>
      </p:sp>
      <p:sp>
        <p:nvSpPr>
          <p:cNvPr id="13" name="TextBox 13"/>
          <p:cNvSpPr txBox="1"/>
          <p:nvPr/>
        </p:nvSpPr>
        <p:spPr>
          <a:xfrm>
            <a:off x="2635620" y="6582544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סקר כוח אדם 2013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3333CC"/>
                </a:solidFill>
              </a:rPr>
              <a:t>משקי בית ורמת חיים</a:t>
            </a:r>
            <a:endParaRPr lang="he-IL" dirty="0">
              <a:solidFill>
                <a:srgbClr val="3333CC"/>
              </a:solidFill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17</a:t>
            </a:fld>
            <a:endParaRPr lang="he-IL"/>
          </a:p>
        </p:txBody>
      </p:sp>
      <p:graphicFrame>
        <p:nvGraphicFramePr>
          <p:cNvPr id="13" name="תרשים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251643"/>
              </p:ext>
            </p:extLst>
          </p:nvPr>
        </p:nvGraphicFramePr>
        <p:xfrm>
          <a:off x="727064" y="1556792"/>
          <a:ext cx="799288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107504" y="1269578"/>
            <a:ext cx="8856984" cy="719262"/>
          </a:xfrm>
        </p:spPr>
        <p:txBody>
          <a:bodyPr/>
          <a:lstStyle/>
          <a:p>
            <a:r>
              <a:rPr lang="he-IL" sz="2000" dirty="0" smtClean="0"/>
              <a:t>שיעור משקי בית קטנים בתל-אביב-יפו הוא הגבוה ביותר בארץ: </a:t>
            </a:r>
          </a:p>
          <a:p>
            <a:r>
              <a:rPr lang="he-IL" sz="2000" dirty="0" smtClean="0"/>
              <a:t>בשנת 2013 כ-70%</a:t>
            </a:r>
            <a:r>
              <a:rPr lang="en-US" sz="2000" dirty="0" smtClean="0"/>
              <a:t> </a:t>
            </a:r>
            <a:r>
              <a:rPr lang="he-IL" sz="2000" dirty="0" smtClean="0"/>
              <a:t>ממשקי הבית בעיר היו משקי בית של נפש אחת או שתי נפשות</a:t>
            </a:r>
            <a:endParaRPr lang="he-IL" dirty="0"/>
          </a:p>
        </p:txBody>
      </p:sp>
      <p:graphicFrame>
        <p:nvGraphicFramePr>
          <p:cNvPr id="15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367345"/>
              </p:ext>
            </p:extLst>
          </p:nvPr>
        </p:nvGraphicFramePr>
        <p:xfrm>
          <a:off x="755576" y="5157192"/>
          <a:ext cx="7920880" cy="100584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293752">
                <a:tc gridSpan="4"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solidFill>
                            <a:schemeClr val="bg1"/>
                          </a:solidFill>
                        </a:rPr>
                        <a:t>ממוצע</a:t>
                      </a:r>
                      <a:r>
                        <a:rPr lang="he-IL" sz="1600" baseline="0" dirty="0" smtClean="0">
                          <a:solidFill>
                            <a:schemeClr val="bg1"/>
                          </a:solidFill>
                        </a:rPr>
                        <a:t> נפשות למשק בית </a:t>
                      </a:r>
                      <a:endParaRPr lang="he-IL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293752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solidFill>
                            <a:schemeClr val="bg1"/>
                          </a:solidFill>
                        </a:rPr>
                        <a:t>חיפה</a:t>
                      </a:r>
                      <a:endParaRPr lang="he-IL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solidFill>
                            <a:schemeClr val="bg1"/>
                          </a:solidFill>
                        </a:rPr>
                        <a:t>ירושלים</a:t>
                      </a:r>
                      <a:endParaRPr lang="he-IL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solidFill>
                            <a:schemeClr val="bg1"/>
                          </a:solidFill>
                        </a:rPr>
                        <a:t>תל-אביב-יפו</a:t>
                      </a:r>
                      <a:endParaRPr lang="he-IL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solidFill>
                            <a:schemeClr val="bg1"/>
                          </a:solidFill>
                        </a:rPr>
                        <a:t>ישראל</a:t>
                      </a:r>
                      <a:endParaRPr lang="he-IL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</a:tr>
              <a:tr h="293752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/>
                        <a:t>2.5</a:t>
                      </a:r>
                      <a:endParaRPr lang="he-IL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/>
                        <a:t>3.9</a:t>
                      </a:r>
                      <a:endParaRPr lang="he-IL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/>
                        <a:t>2.2</a:t>
                      </a:r>
                      <a:endParaRPr lang="he-IL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/>
                        <a:t>3.3</a:t>
                      </a:r>
                      <a:endParaRPr lang="he-IL" sz="16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13"/>
          <p:cNvSpPr txBox="1"/>
          <p:nvPr/>
        </p:nvSpPr>
        <p:spPr>
          <a:xfrm>
            <a:off x="2411760" y="6654552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סקר כוח אדם.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043608" y="476672"/>
            <a:ext cx="7884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 sz="16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אחוז משקי בית קטנים של 2-1 נפשות, מתוך כלל </a:t>
            </a:r>
            <a:r>
              <a:rPr lang="he-IL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משקי הבית, </a:t>
            </a:r>
            <a:r>
              <a:rPr lang="he-IL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בשלוש הערים הגדולות ובישראל  (2013)</a:t>
            </a:r>
          </a:p>
        </p:txBody>
      </p:sp>
    </p:spTree>
    <p:extLst>
      <p:ext uri="{BB962C8B-B14F-4D97-AF65-F5344CB8AC3E}">
        <p14:creationId xmlns:p14="http://schemas.microsoft.com/office/powerpoint/2010/main" val="213998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3333CC"/>
                </a:solidFill>
              </a:rPr>
              <a:t>משקי בית ורמת חיים</a:t>
            </a:r>
            <a:endParaRPr lang="he-IL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827584" y="620688"/>
            <a:ext cx="8064896" cy="1122387"/>
          </a:xfrm>
        </p:spPr>
        <p:txBody>
          <a:bodyPr/>
          <a:lstStyle/>
          <a:p>
            <a:pPr>
              <a:lnSpc>
                <a:spcPts val="2900"/>
              </a:lnSpc>
            </a:pPr>
            <a:r>
              <a:rPr lang="he-IL" altLang="he-IL" sz="2200" dirty="0">
                <a:latin typeface="Arial" panose="020B0604020202020204" pitchFamily="34" charset="0"/>
                <a:ea typeface="Tahoma (Hebrew)"/>
                <a:cs typeface="Arial" panose="020B0604020202020204" pitchFamily="34" charset="0"/>
              </a:rPr>
              <a:t>הכנסה חודשית ברוטו (לנפש </a:t>
            </a:r>
            <a:r>
              <a:rPr lang="he-IL" altLang="he-IL" sz="2200" dirty="0" smtClean="0">
                <a:latin typeface="Arial" panose="020B0604020202020204" pitchFamily="34" charset="0"/>
                <a:ea typeface="Tahoma (Hebrew)"/>
                <a:cs typeface="Arial" panose="020B0604020202020204" pitchFamily="34" charset="0"/>
              </a:rPr>
              <a:t>סטנדרטית*), </a:t>
            </a:r>
            <a:r>
              <a:rPr lang="he-IL" altLang="he-IL" sz="2200" dirty="0">
                <a:latin typeface="Arial" panose="020B0604020202020204" pitchFamily="34" charset="0"/>
                <a:ea typeface="Tahoma (Hebrew)"/>
                <a:cs typeface="Arial" panose="020B0604020202020204" pitchFamily="34" charset="0"/>
              </a:rPr>
              <a:t>במשקי בית בהם ראש משק הבית שכיר, </a:t>
            </a:r>
            <a:r>
              <a:rPr lang="he-IL" altLang="he-IL" sz="2200" dirty="0" smtClean="0">
                <a:latin typeface="Arial" panose="020B0604020202020204" pitchFamily="34" charset="0"/>
                <a:ea typeface="Tahoma (Hebrew)"/>
                <a:cs typeface="Arial" panose="020B0604020202020204" pitchFamily="34" charset="0"/>
              </a:rPr>
              <a:t>בהשוואה לנתון הארצי </a:t>
            </a:r>
            <a:endParaRPr lang="he-I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399158"/>
              </p:ext>
            </p:extLst>
          </p:nvPr>
        </p:nvGraphicFramePr>
        <p:xfrm>
          <a:off x="827584" y="2492896"/>
          <a:ext cx="7776788" cy="2895201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944197"/>
                <a:gridCol w="1944197"/>
                <a:gridCol w="1944197"/>
                <a:gridCol w="1944197"/>
              </a:tblGrid>
              <a:tr h="833037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תל-אביב-יפו</a:t>
                      </a:r>
                      <a:endParaRPr lang="he-IL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ירושלים</a:t>
                      </a:r>
                      <a:endParaRPr lang="he-IL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חיפה</a:t>
                      </a:r>
                      <a:endParaRPr lang="he-IL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/>
                        <a:t>2010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147%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67%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124%</a:t>
                      </a:r>
                      <a:endParaRPr lang="he-IL" dirty="0"/>
                    </a:p>
                  </a:txBody>
                  <a:tcPr anchor="ctr"/>
                </a:tc>
              </a:tr>
              <a:tr h="687388"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/>
                        <a:t>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146%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73%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116%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87388"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 smtClean="0"/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149%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71%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118%</a:t>
                      </a:r>
                      <a:endParaRPr lang="he-IL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18</a:t>
            </a:fld>
            <a:endParaRPr lang="he-IL"/>
          </a:p>
        </p:txBody>
      </p:sp>
      <p:sp>
        <p:nvSpPr>
          <p:cNvPr id="6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899592" y="1628800"/>
            <a:ext cx="7992726" cy="719262"/>
          </a:xfrm>
        </p:spPr>
        <p:txBody>
          <a:bodyPr/>
          <a:lstStyle/>
          <a:p>
            <a:pPr algn="just"/>
            <a:r>
              <a:rPr lang="he-IL" sz="2000" dirty="0" smtClean="0"/>
              <a:t>ההכנסה החודשית ברוטו לנפש סטנדרטית בתל-אביב-יפו גבוהה בכ-50%</a:t>
            </a:r>
            <a:r>
              <a:rPr lang="en-US" sz="2000" dirty="0" smtClean="0"/>
              <a:t> </a:t>
            </a:r>
            <a:r>
              <a:rPr lang="he-IL" sz="2000" dirty="0" smtClean="0"/>
              <a:t>בהשוואה לנתון הארצי. </a:t>
            </a:r>
            <a:r>
              <a:rPr lang="he-IL" sz="2000" dirty="0" smtClean="0">
                <a:solidFill>
                  <a:schemeClr val="bg1">
                    <a:lumMod val="50000"/>
                  </a:schemeClr>
                </a:solidFill>
              </a:rPr>
              <a:t>נתון ארצי = 100%</a:t>
            </a:r>
            <a:endParaRPr lang="he-I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2411760" y="6582544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2013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755576" y="5498648"/>
            <a:ext cx="8064896" cy="738664"/>
          </a:xfrm>
          <a:prstGeom prst="rect">
            <a:avLst/>
          </a:prstGeom>
          <a:noFill/>
          <a:ln w="3175">
            <a:noFill/>
            <a:prstDash val="sysDot"/>
          </a:ln>
        </p:spPr>
        <p:txBody>
          <a:bodyPr wrap="square">
            <a:spAutoFit/>
          </a:bodyPr>
          <a:lstStyle/>
          <a:p>
            <a:pPr marL="715963" indent="-630238" algn="just"/>
            <a:r>
              <a:rPr lang="he-IL" sz="1400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he-IL" sz="1400" b="1" dirty="0" smtClean="0">
                <a:solidFill>
                  <a:schemeClr val="bg1">
                    <a:lumMod val="50000"/>
                  </a:schemeClr>
                </a:solidFill>
              </a:rPr>
              <a:t>הערה</a:t>
            </a:r>
            <a:r>
              <a:rPr lang="he-IL" sz="1400" dirty="0" smtClean="0">
                <a:solidFill>
                  <a:schemeClr val="bg1">
                    <a:lumMod val="50000"/>
                  </a:schemeClr>
                </a:solidFill>
              </a:rPr>
              <a:t>: על </a:t>
            </a:r>
            <a:r>
              <a:rPr lang="he-IL" sz="1400" dirty="0">
                <a:solidFill>
                  <a:schemeClr val="bg1">
                    <a:lumMod val="50000"/>
                  </a:schemeClr>
                </a:solidFill>
              </a:rPr>
              <a:t>מנת ליצור בסיס להשוואת רמת החיים של משקי בית בעלי מספר נפשות שונה, נהוג </a:t>
            </a:r>
            <a:r>
              <a:rPr lang="he-IL" sz="1400" dirty="0" err="1">
                <a:solidFill>
                  <a:schemeClr val="bg1">
                    <a:lumMod val="50000"/>
                  </a:schemeClr>
                </a:solidFill>
              </a:rPr>
              <a:t>להשוותם</a:t>
            </a:r>
            <a:r>
              <a:rPr lang="he-IL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e-IL" sz="1400" dirty="0" smtClean="0">
                <a:solidFill>
                  <a:schemeClr val="bg1">
                    <a:lumMod val="50000"/>
                  </a:schemeClr>
                </a:solidFill>
              </a:rPr>
              <a:t>לפי הכנסה </a:t>
            </a:r>
            <a:r>
              <a:rPr lang="he-IL" sz="1400" dirty="0">
                <a:solidFill>
                  <a:schemeClr val="bg1">
                    <a:lumMod val="50000"/>
                  </a:schemeClr>
                </a:solidFill>
              </a:rPr>
              <a:t>לנפש, עפ"י ההנחה שלכל נפש נוספת במשק הבית יש השפעה שולית פוחתת על הוצאות משק </a:t>
            </a:r>
            <a:r>
              <a:rPr lang="he-IL" sz="1400" dirty="0" smtClean="0">
                <a:solidFill>
                  <a:schemeClr val="bg1">
                    <a:lumMod val="50000"/>
                  </a:schemeClr>
                </a:solidFill>
              </a:rPr>
              <a:t>  הבית. </a:t>
            </a:r>
            <a:r>
              <a:rPr lang="he-IL" sz="1400" dirty="0">
                <a:solidFill>
                  <a:schemeClr val="bg1">
                    <a:lumMod val="50000"/>
                  </a:schemeClr>
                </a:solidFill>
              </a:rPr>
              <a:t>נפש סטנדרטית היא מושג המחושב לצורך זה.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7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3333CC"/>
                </a:solidFill>
              </a:rPr>
              <a:t>משקי </a:t>
            </a:r>
            <a:r>
              <a:rPr lang="he-IL" dirty="0">
                <a:solidFill>
                  <a:srgbClr val="3333CC"/>
                </a:solidFill>
              </a:rPr>
              <a:t>בית ורמת חיים</a:t>
            </a:r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19</a:t>
            </a:fld>
            <a:endParaRPr lang="he-IL"/>
          </a:p>
        </p:txBody>
      </p:sp>
      <p:graphicFrame>
        <p:nvGraphicFramePr>
          <p:cNvPr id="13" name="תרשים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1900"/>
              </p:ext>
            </p:extLst>
          </p:nvPr>
        </p:nvGraphicFramePr>
        <p:xfrm>
          <a:off x="375374" y="1844824"/>
          <a:ext cx="8496944" cy="4156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971600" y="1340768"/>
            <a:ext cx="7848872" cy="719262"/>
          </a:xfrm>
        </p:spPr>
        <p:txBody>
          <a:bodyPr/>
          <a:lstStyle/>
          <a:p>
            <a:r>
              <a:rPr lang="he-IL" sz="2000" dirty="0"/>
              <a:t>אחוז משקי הבית מתחת לקו העוני </a:t>
            </a:r>
            <a:r>
              <a:rPr lang="he-IL" sz="2000" dirty="0" smtClean="0"/>
              <a:t>בתל-אביב-יפו </a:t>
            </a:r>
            <a:r>
              <a:rPr lang="he-IL" sz="2000" dirty="0"/>
              <a:t>נמוך משמעותית בהשוואה </a:t>
            </a:r>
            <a:r>
              <a:rPr lang="he-IL" sz="2000" dirty="0" smtClean="0"/>
              <a:t>לישראל </a:t>
            </a: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1043608" y="476672"/>
            <a:ext cx="77567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 sz="2200" b="1" dirty="0" smtClean="0">
                <a:solidFill>
                  <a:srgbClr val="000000"/>
                </a:solidFill>
                <a:latin typeface="Arial"/>
                <a:cs typeface="Arial"/>
              </a:rPr>
              <a:t>קו העוני - אחוז </a:t>
            </a:r>
            <a:r>
              <a:rPr lang="he-IL" sz="2200" b="1" dirty="0">
                <a:solidFill>
                  <a:srgbClr val="000000"/>
                </a:solidFill>
                <a:latin typeface="Arial"/>
                <a:cs typeface="Arial"/>
              </a:rPr>
              <a:t>משקי הבית מתחת לקו העוני כאחוז מכלל משקי הבית </a:t>
            </a:r>
            <a:r>
              <a:rPr lang="he-IL" sz="2200" b="1" dirty="0" smtClean="0">
                <a:solidFill>
                  <a:srgbClr val="000000"/>
                </a:solidFill>
                <a:latin typeface="Arial"/>
                <a:cs typeface="Arial"/>
              </a:rPr>
              <a:t>בתל-אביב-יפו </a:t>
            </a:r>
            <a:r>
              <a:rPr lang="he-IL" sz="2200" b="1" dirty="0">
                <a:solidFill>
                  <a:srgbClr val="000000"/>
                </a:solidFill>
                <a:latin typeface="Arial"/>
                <a:cs typeface="Arial"/>
              </a:rPr>
              <a:t>ובישראל</a:t>
            </a:r>
            <a:endParaRPr lang="he-IL" sz="2200" dirty="0"/>
          </a:p>
        </p:txBody>
      </p:sp>
      <p:sp>
        <p:nvSpPr>
          <p:cNvPr id="9" name="TextBox 13"/>
          <p:cNvSpPr txBox="1"/>
          <p:nvPr/>
        </p:nvSpPr>
        <p:spPr>
          <a:xfrm>
            <a:off x="2267744" y="6582544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2013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תרשים 2"/>
          <p:cNvGraphicFramePr/>
          <p:nvPr>
            <p:extLst>
              <p:ext uri="{D42A27DB-BD31-4B8C-83A1-F6EECF244321}">
                <p14:modId xmlns:p14="http://schemas.microsoft.com/office/powerpoint/2010/main" val="1091567112"/>
              </p:ext>
            </p:extLst>
          </p:nvPr>
        </p:nvGraphicFramePr>
        <p:xfrm>
          <a:off x="107504" y="1340768"/>
          <a:ext cx="8928992" cy="4366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107826" y="908720"/>
            <a:ext cx="8856662" cy="503238"/>
          </a:xfrm>
        </p:spPr>
        <p:txBody>
          <a:bodyPr/>
          <a:lstStyle/>
          <a:p>
            <a:r>
              <a:rPr lang="he-IL" sz="1800" dirty="0" smtClean="0">
                <a:solidFill>
                  <a:schemeClr val="accent3"/>
                </a:solidFill>
              </a:rPr>
              <a:t>משנות ה-90 אוכלוסיית תל-אביב-יפו נמצאת במגמת עלייה</a:t>
            </a:r>
            <a:endParaRPr lang="he-IL" sz="1800" dirty="0">
              <a:solidFill>
                <a:schemeClr val="accent3"/>
              </a:solidFill>
            </a:endParaRP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80963" y="404664"/>
            <a:ext cx="8878887" cy="546100"/>
          </a:xfrm>
        </p:spPr>
        <p:txBody>
          <a:bodyPr/>
          <a:lstStyle/>
          <a:p>
            <a:r>
              <a:rPr lang="he-IL" sz="2800" dirty="0" smtClean="0"/>
              <a:t>אוכלוסיית העיר לאורך זמן</a:t>
            </a:r>
            <a:endParaRPr lang="he-IL" sz="2800" dirty="0"/>
          </a:p>
        </p:txBody>
      </p:sp>
      <p:sp>
        <p:nvSpPr>
          <p:cNvPr id="81" name="Text Box 839" descr="n020face"/>
          <p:cNvSpPr txBox="1">
            <a:spLocks noChangeArrowheads="1"/>
          </p:cNvSpPr>
          <p:nvPr/>
        </p:nvSpPr>
        <p:spPr bwMode="auto">
          <a:xfrm>
            <a:off x="-107453" y="1052736"/>
            <a:ext cx="9350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e-IL" altLang="he-IL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אלפים</a:t>
            </a:r>
            <a:endParaRPr lang="en-US" altLang="he-IL" sz="1200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 Box 18"/>
          <p:cNvSpPr txBox="1">
            <a:spLocks noChangeArrowheads="1"/>
          </p:cNvSpPr>
          <p:nvPr/>
        </p:nvSpPr>
        <p:spPr bwMode="auto">
          <a:xfrm>
            <a:off x="7670432" y="1594322"/>
            <a:ext cx="576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0.1+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8"/>
          <p:cNvSpPr txBox="1">
            <a:spLocks noChangeArrowheads="1"/>
          </p:cNvSpPr>
          <p:nvPr/>
        </p:nvSpPr>
        <p:spPr bwMode="auto">
          <a:xfrm>
            <a:off x="8014209" y="1522884"/>
            <a:ext cx="5762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1.4+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 Box 18"/>
          <p:cNvSpPr txBox="1">
            <a:spLocks noChangeArrowheads="1"/>
          </p:cNvSpPr>
          <p:nvPr/>
        </p:nvSpPr>
        <p:spPr bwMode="auto">
          <a:xfrm>
            <a:off x="8348578" y="1478743"/>
            <a:ext cx="576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1.0+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 Box 18"/>
          <p:cNvSpPr txBox="1">
            <a:spLocks noChangeArrowheads="1"/>
          </p:cNvSpPr>
          <p:nvPr/>
        </p:nvSpPr>
        <p:spPr bwMode="auto">
          <a:xfrm>
            <a:off x="7020272" y="1735609"/>
            <a:ext cx="5762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1.5+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 Box 18"/>
          <p:cNvSpPr txBox="1">
            <a:spLocks noChangeArrowheads="1"/>
          </p:cNvSpPr>
          <p:nvPr/>
        </p:nvSpPr>
        <p:spPr bwMode="auto">
          <a:xfrm>
            <a:off x="6660033" y="1837209"/>
            <a:ext cx="57626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2.2+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 Box 18"/>
          <p:cNvSpPr txBox="1">
            <a:spLocks noChangeArrowheads="1"/>
          </p:cNvSpPr>
          <p:nvPr/>
        </p:nvSpPr>
        <p:spPr bwMode="auto">
          <a:xfrm>
            <a:off x="6372002" y="1908647"/>
            <a:ext cx="576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0.4+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 Box 18"/>
          <p:cNvSpPr txBox="1">
            <a:spLocks noChangeArrowheads="1"/>
          </p:cNvSpPr>
          <p:nvPr/>
        </p:nvSpPr>
        <p:spPr bwMode="auto">
          <a:xfrm>
            <a:off x="6011961" y="1981672"/>
            <a:ext cx="5762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1.0+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 Box 18"/>
          <p:cNvSpPr txBox="1">
            <a:spLocks noChangeArrowheads="1"/>
          </p:cNvSpPr>
          <p:nvPr/>
        </p:nvSpPr>
        <p:spPr bwMode="auto">
          <a:xfrm>
            <a:off x="5353131" y="1995020"/>
            <a:ext cx="5762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0.3+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 Box 18"/>
          <p:cNvSpPr txBox="1">
            <a:spLocks noChangeArrowheads="1"/>
          </p:cNvSpPr>
          <p:nvPr/>
        </p:nvSpPr>
        <p:spPr bwMode="auto">
          <a:xfrm>
            <a:off x="5673636" y="2004715"/>
            <a:ext cx="57626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0.8+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 Box 18"/>
          <p:cNvSpPr txBox="1">
            <a:spLocks noChangeArrowheads="1"/>
          </p:cNvSpPr>
          <p:nvPr/>
        </p:nvSpPr>
        <p:spPr bwMode="auto">
          <a:xfrm>
            <a:off x="4748737" y="1960156"/>
            <a:ext cx="576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0.6-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 Box 18"/>
          <p:cNvSpPr txBox="1">
            <a:spLocks noChangeArrowheads="1"/>
          </p:cNvSpPr>
          <p:nvPr/>
        </p:nvSpPr>
        <p:spPr bwMode="auto">
          <a:xfrm>
            <a:off x="4406022" y="1951509"/>
            <a:ext cx="5762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1.0+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 Box 18"/>
          <p:cNvSpPr txBox="1">
            <a:spLocks noChangeArrowheads="1"/>
          </p:cNvSpPr>
          <p:nvPr/>
        </p:nvSpPr>
        <p:spPr bwMode="auto">
          <a:xfrm>
            <a:off x="4067175" y="2077800"/>
            <a:ext cx="57626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5.5+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 Box 18"/>
          <p:cNvSpPr txBox="1">
            <a:spLocks noChangeArrowheads="1"/>
          </p:cNvSpPr>
          <p:nvPr/>
        </p:nvSpPr>
        <p:spPr bwMode="auto">
          <a:xfrm>
            <a:off x="3758322" y="2236566"/>
            <a:ext cx="576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0.5-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 Box 18"/>
          <p:cNvSpPr txBox="1">
            <a:spLocks noChangeArrowheads="1"/>
          </p:cNvSpPr>
          <p:nvPr/>
        </p:nvSpPr>
        <p:spPr bwMode="auto">
          <a:xfrm>
            <a:off x="3447881" y="2211044"/>
            <a:ext cx="5762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0.8-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 Box 18"/>
          <p:cNvSpPr txBox="1">
            <a:spLocks noChangeArrowheads="1"/>
          </p:cNvSpPr>
          <p:nvPr/>
        </p:nvSpPr>
        <p:spPr bwMode="auto">
          <a:xfrm>
            <a:off x="3089106" y="2178770"/>
            <a:ext cx="57626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0.6-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 Box 18"/>
          <p:cNvSpPr txBox="1">
            <a:spLocks noChangeArrowheads="1"/>
          </p:cNvSpPr>
          <p:nvPr/>
        </p:nvSpPr>
        <p:spPr bwMode="auto">
          <a:xfrm>
            <a:off x="2409132" y="2175347"/>
            <a:ext cx="5746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1.2-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 Box 18"/>
          <p:cNvSpPr txBox="1">
            <a:spLocks noChangeArrowheads="1"/>
          </p:cNvSpPr>
          <p:nvPr/>
        </p:nvSpPr>
        <p:spPr bwMode="auto">
          <a:xfrm>
            <a:off x="2102014" y="2099316"/>
            <a:ext cx="57626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0.4-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 Box 18"/>
          <p:cNvSpPr txBox="1">
            <a:spLocks noChangeArrowheads="1"/>
          </p:cNvSpPr>
          <p:nvPr/>
        </p:nvSpPr>
        <p:spPr bwMode="auto">
          <a:xfrm>
            <a:off x="1763688" y="2069154"/>
            <a:ext cx="5778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1.0-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 Box 18"/>
          <p:cNvSpPr txBox="1">
            <a:spLocks noChangeArrowheads="1"/>
          </p:cNvSpPr>
          <p:nvPr/>
        </p:nvSpPr>
        <p:spPr bwMode="auto">
          <a:xfrm>
            <a:off x="1421866" y="1981672"/>
            <a:ext cx="5762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1.5-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 Box 18"/>
          <p:cNvSpPr txBox="1">
            <a:spLocks noChangeArrowheads="1"/>
          </p:cNvSpPr>
          <p:nvPr/>
        </p:nvSpPr>
        <p:spPr bwMode="auto">
          <a:xfrm>
            <a:off x="1115616" y="1890738"/>
            <a:ext cx="5746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901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he-IL" sz="1000" b="1" baseline="0" dirty="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1.3-</a:t>
            </a:r>
            <a:endParaRPr lang="en-US" sz="1000" b="1" baseline="0" dirty="0" smtClean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2</a:t>
            </a:fld>
            <a:endParaRPr lang="he-IL"/>
          </a:p>
        </p:txBody>
      </p:sp>
      <p:cxnSp>
        <p:nvCxnSpPr>
          <p:cNvPr id="9" name="מחבר ישר 8"/>
          <p:cNvCxnSpPr/>
          <p:nvPr/>
        </p:nvCxnSpPr>
        <p:spPr>
          <a:xfrm flipH="1" flipV="1">
            <a:off x="8211206" y="1499275"/>
            <a:ext cx="14808" cy="3178290"/>
          </a:xfrm>
          <a:prstGeom prst="line">
            <a:avLst/>
          </a:prstGeom>
          <a:ln w="22225" cap="sq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6012160" y="6597898"/>
            <a:ext cx="3040512" cy="26010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e-IL" altLang="he-IL" sz="9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נתוני </a:t>
            </a:r>
            <a:r>
              <a:rPr lang="he-IL" altLang="he-IL" sz="900" dirty="0" err="1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למ"ס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שנתון </a:t>
            </a:r>
            <a:r>
              <a:rPr lang="he-IL" altLang="he-IL" sz="90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סטטיסטי לישראל, 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2014 </a:t>
            </a:r>
            <a:endParaRPr lang="he-IL" altLang="he-IL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מלבן 30"/>
          <p:cNvSpPr/>
          <p:nvPr/>
        </p:nvSpPr>
        <p:spPr>
          <a:xfrm>
            <a:off x="539552" y="5517232"/>
            <a:ext cx="835292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1825" indent="-631825" algn="just"/>
            <a:r>
              <a:rPr lang="he-IL" altLang="he-I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הערות</a:t>
            </a:r>
            <a:r>
              <a:rPr lang="he-IL" altLang="he-I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: הנתונים אינם </a:t>
            </a:r>
            <a:r>
              <a:rPr lang="he-IL" altLang="he-I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כוללים את </a:t>
            </a:r>
            <a:r>
              <a:rPr lang="he-IL" altLang="he-I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האוכלוסייה </a:t>
            </a:r>
            <a:r>
              <a:rPr lang="he-IL" altLang="he-I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הזרה בעיר (עובדים זרים חוקיים ולא </a:t>
            </a:r>
            <a:r>
              <a:rPr lang="he-IL" altLang="he-I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חוקיים</a:t>
            </a:r>
            <a:r>
              <a:rPr lang="he-IL" altLang="he-IL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, מבקשי מקלט/מסתננים ופליטים</a:t>
            </a:r>
            <a:r>
              <a:rPr lang="he-IL" altLang="he-IL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he-IL" altLang="he-IL" sz="1400" dirty="0" smtClean="0">
                <a:solidFill>
                  <a:schemeClr val="bg1">
                    <a:lumMod val="50000"/>
                  </a:schemeClr>
                </a:solidFill>
                <a:ea typeface="Tahoma (Hebrew)"/>
              </a:rPr>
              <a:t>התרשים </a:t>
            </a:r>
            <a:r>
              <a:rPr lang="he-IL" altLang="he-IL" sz="1400" dirty="0">
                <a:solidFill>
                  <a:schemeClr val="bg1">
                    <a:lumMod val="50000"/>
                  </a:schemeClr>
                </a:solidFill>
                <a:ea typeface="Tahoma (Hebrew)"/>
              </a:rPr>
              <a:t>מציג את נתוני האוכלוסייה בקפיצות של שנים עד שנת 2012. התרשים מציג גם את אחוז הגידול השנתי בכל שנה </a:t>
            </a:r>
            <a:r>
              <a:rPr lang="he-IL" altLang="he-IL" sz="1400" dirty="0" smtClean="0">
                <a:solidFill>
                  <a:schemeClr val="bg1">
                    <a:lumMod val="50000"/>
                  </a:schemeClr>
                </a:solidFill>
                <a:ea typeface="Tahoma (Hebrew)"/>
              </a:rPr>
              <a:t>לעומת השנה </a:t>
            </a:r>
            <a:r>
              <a:rPr lang="he-IL" altLang="he-IL" sz="1400" dirty="0">
                <a:solidFill>
                  <a:schemeClr val="bg1">
                    <a:lumMod val="50000"/>
                  </a:schemeClr>
                </a:solidFill>
                <a:ea typeface="Tahoma (Hebrew)"/>
              </a:rPr>
              <a:t>הקודמת</a:t>
            </a:r>
            <a:r>
              <a:rPr lang="he-IL" altLang="he-IL" sz="1400" dirty="0" smtClean="0">
                <a:solidFill>
                  <a:schemeClr val="bg1">
                    <a:lumMod val="50000"/>
                  </a:schemeClr>
                </a:solidFill>
                <a:ea typeface="Tahoma (Hebrew)"/>
              </a:rPr>
              <a:t>.</a:t>
            </a:r>
            <a:endParaRPr lang="he-IL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4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0" y="6470873"/>
            <a:ext cx="9144000" cy="38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3333CC"/>
                </a:solidFill>
              </a:rPr>
              <a:t>משקי </a:t>
            </a:r>
            <a:r>
              <a:rPr lang="he-IL" dirty="0">
                <a:solidFill>
                  <a:srgbClr val="3333CC"/>
                </a:solidFill>
              </a:rPr>
              <a:t>בית ורמת חיים</a:t>
            </a:r>
            <a:endParaRPr lang="he-IL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sz="2800" dirty="0" smtClean="0"/>
              <a:t>הוצאות כספיות של משקי בית </a:t>
            </a:r>
            <a:r>
              <a:rPr lang="he-IL" sz="2400" dirty="0" smtClean="0"/>
              <a:t>(2012)</a:t>
            </a:r>
            <a:endParaRPr lang="he-IL" sz="2400" dirty="0"/>
          </a:p>
        </p:txBody>
      </p:sp>
      <p:graphicFrame>
        <p:nvGraphicFramePr>
          <p:cNvPr id="8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872615"/>
              </p:ext>
            </p:extLst>
          </p:nvPr>
        </p:nvGraphicFramePr>
        <p:xfrm>
          <a:off x="683568" y="2132856"/>
          <a:ext cx="7992814" cy="3075146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2697782"/>
                <a:gridCol w="1323758"/>
                <a:gridCol w="1323758"/>
                <a:gridCol w="1323758"/>
                <a:gridCol w="1323758"/>
              </a:tblGrid>
              <a:tr h="939607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תל-אביב-יפו</a:t>
                      </a:r>
                      <a:endParaRPr lang="he-IL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ירושלים</a:t>
                      </a:r>
                      <a:endParaRPr lang="he-IL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חיפה</a:t>
                      </a:r>
                      <a:endParaRPr lang="he-IL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ישראל</a:t>
                      </a:r>
                      <a:endParaRPr lang="he-IL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1007779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1" dirty="0" smtClean="0"/>
                        <a:t>הוצאה חודשית כוללת לתצרוכת למשק בית - ש"ח</a:t>
                      </a:r>
                    </a:p>
                    <a:p>
                      <a:pPr algn="r" rtl="1"/>
                      <a:endParaRPr lang="he-IL" sz="300" b="1" dirty="0" smtClean="0"/>
                    </a:p>
                    <a:p>
                      <a:pPr algn="r" rtl="1"/>
                      <a:r>
                        <a:rPr lang="he-IL" sz="1400" b="0" dirty="0" smtClean="0">
                          <a:solidFill>
                            <a:schemeClr val="bg1"/>
                          </a:solidFill>
                        </a:rPr>
                        <a:t>(כאחוז מישראל)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15,453</a:t>
                      </a:r>
                      <a:r>
                        <a:rPr lang="en-US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he-IL" altLang="he-IL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he-IL" sz="14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he-IL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(108%)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12,919</a:t>
                      </a:r>
                    </a:p>
                    <a:p>
                      <a:pPr algn="ctr" rtl="1"/>
                      <a:endParaRPr lang="he-IL" sz="14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he-IL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(91%)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11,973</a:t>
                      </a:r>
                    </a:p>
                    <a:p>
                      <a:pPr algn="ctr" rtl="1"/>
                      <a:endParaRPr lang="he-IL" sz="14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he-IL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(84%)</a:t>
                      </a:r>
                      <a:endParaRPr lang="he-IL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14,271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76950">
                <a:tc>
                  <a:txBody>
                    <a:bodyPr/>
                    <a:lstStyle/>
                    <a:p>
                      <a:pPr algn="r" rtl="1"/>
                      <a:r>
                        <a:rPr lang="he-IL" altLang="he-IL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הוצאה כוללת לתצרוכת לנפש סטנדרטית בחודש </a:t>
                      </a:r>
                      <a:r>
                        <a:rPr lang="he-IL" sz="1600" b="1" dirty="0" smtClean="0"/>
                        <a:t>- ש"ח</a:t>
                      </a:r>
                    </a:p>
                    <a:p>
                      <a:pPr algn="r" rtl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he-IL" altLang="he-IL" sz="12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(ביחס לכלל ישראל =</a:t>
                      </a:r>
                      <a:r>
                        <a:rPr lang="he-IL" altLang="he-IL" sz="12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100%)</a:t>
                      </a:r>
                      <a:endParaRPr lang="en-US" altLang="he-IL" sz="12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7,467</a:t>
                      </a:r>
                    </a:p>
                    <a:p>
                      <a:pPr algn="ctr" rtl="1"/>
                      <a:endParaRPr lang="he-IL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he-IL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(142%)</a:t>
                      </a:r>
                      <a:endParaRPr lang="he-IL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4,193</a:t>
                      </a:r>
                    </a:p>
                    <a:p>
                      <a:pPr algn="ctr" rtl="1"/>
                      <a:endParaRPr lang="he-IL" altLang="he-IL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he-IL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(80%)</a:t>
                      </a:r>
                      <a:endParaRPr lang="he-IL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5,353</a:t>
                      </a:r>
                    </a:p>
                    <a:p>
                      <a:pPr algn="ctr" rtl="1"/>
                      <a:endParaRPr lang="he-IL" altLang="he-IL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r>
                        <a:rPr lang="he-IL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(102%)</a:t>
                      </a:r>
                      <a:endParaRPr lang="he-IL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5,259</a:t>
                      </a:r>
                    </a:p>
                    <a:p>
                      <a:pPr algn="ctr" rtl="1"/>
                      <a:endParaRPr lang="he-IL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(100%)</a:t>
                      </a:r>
                    </a:p>
                    <a:p>
                      <a:pPr algn="ctr" rtl="1"/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20</a:t>
            </a:fld>
            <a:endParaRPr lang="he-IL"/>
          </a:p>
        </p:txBody>
      </p:sp>
      <p:sp>
        <p:nvSpPr>
          <p:cNvPr id="10" name="מציין מיקום טקסט 6"/>
          <p:cNvSpPr txBox="1">
            <a:spLocks/>
          </p:cNvSpPr>
          <p:nvPr/>
        </p:nvSpPr>
        <p:spPr>
          <a:xfrm>
            <a:off x="683568" y="1124744"/>
            <a:ext cx="8280920" cy="72008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800" dirty="0" smtClean="0">
                <a:solidFill>
                  <a:srgbClr val="00B050"/>
                </a:solidFill>
              </a:rPr>
              <a:t>ההוצאה הכוללת לתצרוכת לנפש סטנדרטית* בתל-אביב-יפו גבוהה בכ-42%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he-IL" sz="1800" dirty="0" smtClean="0">
                <a:solidFill>
                  <a:srgbClr val="00B050"/>
                </a:solidFill>
              </a:rPr>
              <a:t>מהנתון המקביל בישראל</a:t>
            </a:r>
            <a:endParaRPr lang="he-IL" sz="1800" b="0" dirty="0"/>
          </a:p>
        </p:txBody>
      </p:sp>
      <p:sp>
        <p:nvSpPr>
          <p:cNvPr id="4" name="מלבן 3"/>
          <p:cNvSpPr/>
          <p:nvPr/>
        </p:nvSpPr>
        <p:spPr>
          <a:xfrm>
            <a:off x="755576" y="5301208"/>
            <a:ext cx="8064896" cy="738664"/>
          </a:xfrm>
          <a:prstGeom prst="rect">
            <a:avLst/>
          </a:prstGeom>
          <a:noFill/>
          <a:ln w="3175">
            <a:noFill/>
            <a:prstDash val="sysDot"/>
          </a:ln>
        </p:spPr>
        <p:txBody>
          <a:bodyPr wrap="square">
            <a:spAutoFit/>
          </a:bodyPr>
          <a:lstStyle/>
          <a:p>
            <a:pPr marL="715963" indent="-630238" algn="just"/>
            <a:r>
              <a:rPr lang="he-IL" sz="1400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he-IL" sz="1400" b="1" dirty="0" smtClean="0">
                <a:solidFill>
                  <a:schemeClr val="bg1">
                    <a:lumMod val="50000"/>
                  </a:schemeClr>
                </a:solidFill>
              </a:rPr>
              <a:t>הערה</a:t>
            </a:r>
            <a:r>
              <a:rPr lang="he-IL" sz="1400" dirty="0" smtClean="0">
                <a:solidFill>
                  <a:schemeClr val="bg1">
                    <a:lumMod val="50000"/>
                  </a:schemeClr>
                </a:solidFill>
              </a:rPr>
              <a:t>: על </a:t>
            </a:r>
            <a:r>
              <a:rPr lang="he-IL" sz="1400" dirty="0">
                <a:solidFill>
                  <a:schemeClr val="bg1">
                    <a:lumMod val="50000"/>
                  </a:schemeClr>
                </a:solidFill>
              </a:rPr>
              <a:t>מנת ליצור בסיס להשוואת רמת החיים של משקי בית בעלי מספר נפשות שונה, נהוג </a:t>
            </a:r>
            <a:r>
              <a:rPr lang="he-IL" sz="1400" dirty="0" err="1">
                <a:solidFill>
                  <a:schemeClr val="bg1">
                    <a:lumMod val="50000"/>
                  </a:schemeClr>
                </a:solidFill>
              </a:rPr>
              <a:t>להשוותם</a:t>
            </a:r>
            <a:r>
              <a:rPr lang="he-IL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e-IL" sz="1400" dirty="0" smtClean="0">
                <a:solidFill>
                  <a:schemeClr val="bg1">
                    <a:lumMod val="50000"/>
                  </a:schemeClr>
                </a:solidFill>
              </a:rPr>
              <a:t>לפי הכנסה </a:t>
            </a:r>
            <a:r>
              <a:rPr lang="he-IL" sz="1400" dirty="0">
                <a:solidFill>
                  <a:schemeClr val="bg1">
                    <a:lumMod val="50000"/>
                  </a:schemeClr>
                </a:solidFill>
              </a:rPr>
              <a:t>לנפש, עפ"י ההנחה שלכל נפש נוספת במשק הבית יש השפעה שולית פוחתת על הוצאות משק </a:t>
            </a:r>
            <a:r>
              <a:rPr lang="he-IL" sz="1400" dirty="0" smtClean="0">
                <a:solidFill>
                  <a:schemeClr val="bg1">
                    <a:lumMod val="50000"/>
                  </a:schemeClr>
                </a:solidFill>
              </a:rPr>
              <a:t>  הבית. </a:t>
            </a:r>
            <a:r>
              <a:rPr lang="he-IL" sz="1400" dirty="0">
                <a:solidFill>
                  <a:schemeClr val="bg1">
                    <a:lumMod val="50000"/>
                  </a:schemeClr>
                </a:solidFill>
              </a:rPr>
              <a:t>נפש סטנדרטית היא מושג המחושב לצורך זה.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2483768" y="6582544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2013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0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3333CC"/>
                </a:solidFill>
              </a:rPr>
              <a:t>משקי </a:t>
            </a:r>
            <a:r>
              <a:rPr lang="he-IL" dirty="0">
                <a:solidFill>
                  <a:srgbClr val="3333CC"/>
                </a:solidFill>
              </a:rPr>
              <a:t>בית ורמת חיים</a:t>
            </a:r>
            <a:endParaRPr lang="he-IL" dirty="0"/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4281150627"/>
              </p:ext>
            </p:extLst>
          </p:nvPr>
        </p:nvGraphicFramePr>
        <p:xfrm>
          <a:off x="80963" y="1628800"/>
          <a:ext cx="8820150" cy="367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12" y="1323647"/>
            <a:ext cx="8275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chemeClr val="bg1">
                    <a:lumMod val="50000"/>
                  </a:schemeClr>
                </a:solidFill>
              </a:rPr>
              <a:t>אחוזים</a:t>
            </a:r>
            <a:endParaRPr lang="he-I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21</a:t>
            </a:fld>
            <a:endParaRPr lang="he-IL"/>
          </a:p>
        </p:txBody>
      </p:sp>
      <p:sp>
        <p:nvSpPr>
          <p:cNvPr id="9" name="מציין מיקום טקסט 6"/>
          <p:cNvSpPr txBox="1">
            <a:spLocks/>
          </p:cNvSpPr>
          <p:nvPr/>
        </p:nvSpPr>
        <p:spPr>
          <a:xfrm>
            <a:off x="85601" y="980728"/>
            <a:ext cx="8878887" cy="504056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800" dirty="0" smtClean="0">
                <a:solidFill>
                  <a:srgbClr val="00B050"/>
                </a:solidFill>
              </a:rPr>
              <a:t>שיעור המתגוררים בשכירות בתל-אביב-יפו הוא כ-46% והוא הגבוה בישראל </a:t>
            </a:r>
            <a:endParaRPr lang="en-US" altLang="he-IL" sz="1800" b="0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endParaRPr lang="he-IL" sz="1800" b="0" dirty="0"/>
          </a:p>
        </p:txBody>
      </p:sp>
      <p:sp>
        <p:nvSpPr>
          <p:cNvPr id="13" name="מציין מיקום טקסט 6"/>
          <p:cNvSpPr txBox="1">
            <a:spLocks/>
          </p:cNvSpPr>
          <p:nvPr/>
        </p:nvSpPr>
        <p:spPr>
          <a:xfrm>
            <a:off x="80963" y="404664"/>
            <a:ext cx="8878887" cy="54610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dirty="0" smtClean="0"/>
              <a:t>אחוז הגרים בדירות בבעלות ובשכירות בתל-אביב-יפו</a:t>
            </a:r>
            <a:endParaRPr lang="he-IL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195736" y="6582544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סקר הוצאות (רבעון 1, 2014).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2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357493"/>
              </p:ext>
            </p:extLst>
          </p:nvPr>
        </p:nvGraphicFramePr>
        <p:xfrm>
          <a:off x="899592" y="5085184"/>
          <a:ext cx="7560840" cy="86868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890210"/>
                <a:gridCol w="1890210"/>
                <a:gridCol w="1890210"/>
                <a:gridCol w="1890210"/>
              </a:tblGrid>
              <a:tr h="293752">
                <a:tc gridSpan="4"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sz="1600" dirty="0" smtClean="0">
                          <a:solidFill>
                            <a:schemeClr val="bg1"/>
                          </a:solidFill>
                        </a:rPr>
                        <a:t>שיעור</a:t>
                      </a:r>
                      <a:r>
                        <a:rPr lang="he-IL" sz="1600" baseline="0" dirty="0" smtClean="0">
                          <a:solidFill>
                            <a:schemeClr val="bg1"/>
                          </a:solidFill>
                        </a:rPr>
                        <a:t> המתגוררים בשכירות - 2012</a:t>
                      </a:r>
                      <a:endParaRPr lang="he-IL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293752"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sz="1600" b="1" dirty="0" smtClean="0">
                          <a:solidFill>
                            <a:schemeClr val="bg1"/>
                          </a:solidFill>
                        </a:rPr>
                        <a:t>תל-אביב-יפו</a:t>
                      </a:r>
                    </a:p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sz="1600" b="1" dirty="0" smtClean="0">
                          <a:solidFill>
                            <a:schemeClr val="bg1"/>
                          </a:solidFill>
                        </a:rPr>
                        <a:t>46%</a:t>
                      </a:r>
                    </a:p>
                  </a:txBody>
                  <a:tcPr anchor="ctr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sz="1600" dirty="0" smtClean="0">
                          <a:solidFill>
                            <a:schemeClr val="bg1"/>
                          </a:solidFill>
                        </a:rPr>
                        <a:t>ירושלים</a:t>
                      </a:r>
                    </a:p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sz="1600" dirty="0" smtClean="0">
                          <a:solidFill>
                            <a:schemeClr val="bg1"/>
                          </a:solidFill>
                        </a:rPr>
                        <a:t>31%</a:t>
                      </a:r>
                      <a:endParaRPr lang="he-IL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sz="1600" dirty="0" smtClean="0">
                          <a:solidFill>
                            <a:schemeClr val="bg1"/>
                          </a:solidFill>
                        </a:rPr>
                        <a:t>חיפה</a:t>
                      </a:r>
                    </a:p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sz="1600" dirty="0" smtClean="0">
                          <a:solidFill>
                            <a:schemeClr val="bg1"/>
                          </a:solidFill>
                        </a:rPr>
                        <a:t>33%</a:t>
                      </a:r>
                      <a:endParaRPr lang="he-IL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sz="1600" dirty="0" smtClean="0">
                          <a:solidFill>
                            <a:schemeClr val="bg1"/>
                          </a:solidFill>
                        </a:rPr>
                        <a:t>ישראל</a:t>
                      </a:r>
                    </a:p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sz="1600" dirty="0" smtClean="0">
                          <a:solidFill>
                            <a:schemeClr val="bg1"/>
                          </a:solidFill>
                        </a:rPr>
                        <a:t>27%</a:t>
                      </a:r>
                      <a:endParaRPr lang="he-IL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9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0" y="6470873"/>
            <a:ext cx="9144000" cy="38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3333CC"/>
                </a:solidFill>
              </a:rPr>
              <a:t>משקי </a:t>
            </a:r>
            <a:r>
              <a:rPr lang="he-IL" dirty="0">
                <a:solidFill>
                  <a:srgbClr val="3333CC"/>
                </a:solidFill>
              </a:rPr>
              <a:t>בית ורמת חיים</a:t>
            </a:r>
            <a:endParaRPr lang="he-IL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sz="2800" dirty="0" smtClean="0"/>
              <a:t>מחירי דיור </a:t>
            </a:r>
            <a:r>
              <a:rPr lang="he-IL" sz="2400" dirty="0" smtClean="0"/>
              <a:t>(רבעון 1, 2014)</a:t>
            </a:r>
            <a:endParaRPr lang="he-IL" sz="2400" dirty="0"/>
          </a:p>
        </p:txBody>
      </p:sp>
      <p:graphicFrame>
        <p:nvGraphicFramePr>
          <p:cNvPr id="8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572840"/>
              </p:ext>
            </p:extLst>
          </p:nvPr>
        </p:nvGraphicFramePr>
        <p:xfrm>
          <a:off x="540310" y="2471470"/>
          <a:ext cx="8432433" cy="2867838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2560761"/>
                <a:gridCol w="1470842"/>
                <a:gridCol w="1498658"/>
                <a:gridCol w="1333008"/>
                <a:gridCol w="1569164"/>
              </a:tblGrid>
              <a:tr h="469020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תל-אביב-יפו</a:t>
                      </a:r>
                      <a:endParaRPr lang="he-IL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ירושלים</a:t>
                      </a:r>
                      <a:endParaRPr lang="he-IL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חיפה</a:t>
                      </a:r>
                      <a:endParaRPr lang="he-IL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ישראל</a:t>
                      </a:r>
                      <a:endParaRPr lang="he-IL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396769">
                <a:tc gridSpan="5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solidFill>
                            <a:schemeClr val="bg1"/>
                          </a:solidFill>
                        </a:rPr>
                        <a:t>דירות בבעלות</a:t>
                      </a:r>
                      <a:r>
                        <a:rPr lang="he-IL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he-IL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96769">
                <a:tc>
                  <a:txBody>
                    <a:bodyPr/>
                    <a:lstStyle/>
                    <a:p>
                      <a:pPr marL="0" marR="0" indent="0" algn="just" defTabSz="914400" rtl="1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500" b="1" dirty="0" smtClean="0"/>
                        <a:t>מחירים ממוצעים של דירות בבעלות הדיירים (ש"ח)</a:t>
                      </a:r>
                    </a:p>
                    <a:p>
                      <a:pPr marL="0" marR="0" indent="0" algn="just" defTabSz="914400" rtl="1" eaLnBrk="1" fontAlgn="auto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500" b="1" dirty="0" smtClean="0"/>
                    </a:p>
                    <a:p>
                      <a:pPr marL="0" marR="0" indent="0" algn="just" defTabSz="914400" rtl="1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(ביחס למחיר הממוצע בישראל=100%)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indent="0" algn="r" rtl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2,277,200</a:t>
                      </a:r>
                    </a:p>
                    <a:p>
                      <a:pPr indent="386080" algn="r" rtl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he-IL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386080" algn="r" rtl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e-IL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(179%)</a:t>
                      </a:r>
                      <a:endParaRPr lang="en-US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92088" marR="0" indent="-11113" algn="r" defTabSz="914400" rtl="1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1,702,700</a:t>
                      </a:r>
                    </a:p>
                    <a:p>
                      <a:pPr marL="193040" marR="0" indent="179705" algn="r" defTabSz="914400" rtl="1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93040" indent="179705" algn="r" rtl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e-IL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(134%)</a:t>
                      </a:r>
                      <a:endParaRPr lang="en-US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2550" marR="0" indent="0" algn="r" defTabSz="914400" rtl="1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1,003,000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9410" algn="r" rtl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he-IL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9410" algn="r" rtl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he-IL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(79%)</a:t>
                      </a:r>
                      <a:endParaRPr lang="en-US" sz="12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5725" marR="0" indent="0" algn="ctr" defTabSz="914400" rtl="1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1,271,700</a:t>
                      </a:r>
                    </a:p>
                    <a:p>
                      <a:pPr marL="85725" marR="0" indent="0" algn="r" defTabSz="914400" rtl="1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9410" marR="0" indent="0" algn="r" defTabSz="914400" rtl="1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(100%)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96769">
                <a:tc gridSpan="5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שכר דירה חופשי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96769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500" b="1" dirty="0" smtClean="0"/>
                        <a:t>מחירים ממוצעים של שכר דירה חופשי (ש"ח)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2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(ביחס</a:t>
                      </a:r>
                      <a:r>
                        <a:rPr lang="he-IL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למחיר ממוצע בישראל=100%)</a:t>
                      </a:r>
                      <a:endParaRPr lang="he-IL" sz="12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700"/>
                        </a:lnSpc>
                      </a:pPr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5,621</a:t>
                      </a:r>
                    </a:p>
                    <a:p>
                      <a:pPr algn="ctr" rtl="1">
                        <a:lnSpc>
                          <a:spcPts val="1700"/>
                        </a:lnSpc>
                      </a:pPr>
                      <a:endParaRPr lang="he-IL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>
                        <a:lnSpc>
                          <a:spcPts val="1700"/>
                        </a:lnSpc>
                      </a:pPr>
                      <a:r>
                        <a:rPr lang="he-IL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(154%)</a:t>
                      </a:r>
                      <a:endParaRPr lang="he-IL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700"/>
                        </a:lnSpc>
                      </a:pPr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3,964</a:t>
                      </a:r>
                    </a:p>
                    <a:p>
                      <a:pPr algn="ctr" rtl="1">
                        <a:lnSpc>
                          <a:spcPts val="1700"/>
                        </a:lnSpc>
                      </a:pPr>
                      <a:endParaRPr lang="he-IL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>
                        <a:lnSpc>
                          <a:spcPts val="1700"/>
                        </a:lnSpc>
                      </a:pPr>
                      <a:r>
                        <a:rPr lang="he-IL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(109%)</a:t>
                      </a:r>
                      <a:endParaRPr lang="he-IL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700"/>
                        </a:lnSpc>
                      </a:pPr>
                      <a:r>
                        <a:rPr lang="he-IL" dirty="0" smtClean="0">
                          <a:solidFill>
                            <a:schemeClr val="tx1"/>
                          </a:solidFill>
                        </a:rPr>
                        <a:t>2,403</a:t>
                      </a:r>
                    </a:p>
                    <a:p>
                      <a:pPr algn="ctr" rtl="1">
                        <a:lnSpc>
                          <a:spcPts val="1700"/>
                        </a:lnSpc>
                      </a:pPr>
                      <a:endParaRPr lang="he-IL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>
                        <a:lnSpc>
                          <a:spcPts val="1700"/>
                        </a:lnSpc>
                      </a:pPr>
                      <a:r>
                        <a:rPr lang="he-IL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(66%)</a:t>
                      </a:r>
                      <a:endParaRPr lang="he-IL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900"/>
                        </a:lnSpc>
                      </a:pPr>
                      <a:r>
                        <a:rPr 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3,649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8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(100%)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22</a:t>
            </a:fld>
            <a:endParaRPr lang="he-IL"/>
          </a:p>
        </p:txBody>
      </p:sp>
      <p:sp>
        <p:nvSpPr>
          <p:cNvPr id="10" name="מציין מיקום טקסט 6"/>
          <p:cNvSpPr txBox="1">
            <a:spLocks/>
          </p:cNvSpPr>
          <p:nvPr/>
        </p:nvSpPr>
        <p:spPr>
          <a:xfrm>
            <a:off x="93856" y="1412776"/>
            <a:ext cx="8878887" cy="720080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dirty="0" smtClean="0">
                <a:solidFill>
                  <a:srgbClr val="00B050"/>
                </a:solidFill>
              </a:rPr>
              <a:t>מחיר הדירות בת"א-יפו גבוה משמעותית בהשוואה למחיר דירות בישראל      </a:t>
            </a:r>
          </a:p>
          <a:p>
            <a:r>
              <a:rPr lang="he-IL" sz="2000" dirty="0" smtClean="0">
                <a:solidFill>
                  <a:srgbClr val="00B050"/>
                </a:solidFill>
              </a:rPr>
              <a:t>                                                     </a:t>
            </a:r>
            <a:endParaRPr lang="en-US" altLang="he-IL" sz="2000" b="0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endParaRPr lang="he-IL" sz="2400" b="0" dirty="0"/>
          </a:p>
        </p:txBody>
      </p:sp>
      <p:sp>
        <p:nvSpPr>
          <p:cNvPr id="11" name="TextBox 13"/>
          <p:cNvSpPr txBox="1"/>
          <p:nvPr/>
        </p:nvSpPr>
        <p:spPr>
          <a:xfrm>
            <a:off x="2411760" y="6525344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2013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1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336699"/>
                </a:solidFill>
              </a:rPr>
              <a:t>שירותים חברתיים וביטוח לאומי</a:t>
            </a:r>
            <a:endParaRPr lang="he-IL" dirty="0">
              <a:solidFill>
                <a:srgbClr val="336699"/>
              </a:solidFill>
            </a:endParaRP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107504" y="404664"/>
            <a:ext cx="8878887" cy="546100"/>
          </a:xfrm>
        </p:spPr>
        <p:txBody>
          <a:bodyPr/>
          <a:lstStyle/>
          <a:p>
            <a:r>
              <a:rPr lang="he-IL" sz="2800" dirty="0" smtClean="0"/>
              <a:t>פערים בעיר</a:t>
            </a:r>
            <a:endParaRPr lang="he-IL" sz="2800" dirty="0"/>
          </a:p>
        </p:txBody>
      </p:sp>
      <p:graphicFrame>
        <p:nvGraphicFramePr>
          <p:cNvPr id="15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257271"/>
              </p:ext>
            </p:extLst>
          </p:nvPr>
        </p:nvGraphicFramePr>
        <p:xfrm>
          <a:off x="971600" y="1986483"/>
          <a:ext cx="7357108" cy="3458741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2143937"/>
                <a:gridCol w="1466837"/>
                <a:gridCol w="1470678"/>
                <a:gridCol w="1101587"/>
                <a:gridCol w="1174069"/>
              </a:tblGrid>
              <a:tr h="1224136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he-IL" altLang="he-IL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מטופלים בלשכות הרווחה (עם תיק) </a:t>
                      </a:r>
                      <a:r>
                        <a:rPr lang="he-IL" altLang="he-IL" sz="1200" b="1" u="sng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כאחוז</a:t>
                      </a:r>
                      <a:r>
                        <a:rPr lang="he-IL" altLang="he-IL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מהאוכלוסייה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he-IL" altLang="he-IL" sz="1200" b="1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XII</a:t>
                      </a:r>
                      <a:r>
                        <a:rPr lang="en-US" altLang="he-IL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/2013</a:t>
                      </a:r>
                      <a:endParaRPr lang="en-US" altLang="he-IL" sz="12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he-IL" altLang="he-IL" sz="1200" b="1" u="sng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אחוז</a:t>
                      </a:r>
                      <a:r>
                        <a:rPr lang="he-IL" altLang="he-IL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מקבלי השלמת הכנסה</a:t>
                      </a:r>
                      <a:r>
                        <a:rPr lang="en-US" altLang="he-IL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e-IL" altLang="he-IL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בקרב מקבלי קצבת זקנה ושארים</a:t>
                      </a:r>
                      <a:r>
                        <a:rPr lang="en-US" altLang="he-IL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he-IL" altLang="he-IL" sz="1200" b="1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he-IL" altLang="he-IL" sz="1200" b="1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r>
                        <a:rPr lang="he-IL" altLang="he-IL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/ </a:t>
                      </a:r>
                      <a:r>
                        <a:rPr lang="en-US" altLang="he-IL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XII</a:t>
                      </a:r>
                      <a:endParaRPr lang="en-US" altLang="he-IL" sz="12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he-IL" altLang="he-IL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מ"ר מגורים</a:t>
                      </a:r>
                      <a:endParaRPr lang="en-US" altLang="he-IL" sz="1200" b="1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he-IL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e-IL" altLang="he-IL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לנפש</a:t>
                      </a: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he-IL" altLang="he-IL" sz="1200" b="1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he-IL" altLang="he-IL" sz="1200" b="1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2013</a:t>
                      </a:r>
                      <a:endParaRPr lang="en-US" altLang="he-IL" sz="12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אשכול חברתי-כלכלי*</a:t>
                      </a:r>
                      <a:endParaRPr lang="en-US" altLang="he-IL" sz="1200" b="1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altLang="he-IL" sz="1200" b="1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altLang="he-IL" sz="1200" b="1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lang="he-IL" sz="1200" b="1" kern="1200" baseline="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01512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1" dirty="0" smtClean="0"/>
                        <a:t>סה"כ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he-IL" altLang="he-IL" sz="16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en-US" altLang="he-IL" sz="16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6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</a:t>
                      </a:r>
                      <a:endParaRPr lang="en-US" altLang="he-IL" sz="16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6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</a:t>
                      </a:r>
                      <a:endParaRPr lang="en-US" altLang="he-IL" sz="16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he-IL" sz="16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11031">
                <a:tc>
                  <a:txBody>
                    <a:bodyPr/>
                    <a:lstStyle/>
                    <a:p>
                      <a:pPr algn="r" rtl="1">
                        <a:lnSpc>
                          <a:spcPts val="1600"/>
                        </a:lnSpc>
                      </a:pPr>
                      <a:r>
                        <a:rPr lang="he-IL" sz="1600" b="1" dirty="0" smtClean="0"/>
                        <a:t>רבעים 1-6</a:t>
                      </a:r>
                    </a:p>
                    <a:p>
                      <a:pPr algn="r" rtl="1">
                        <a:lnSpc>
                          <a:spcPts val="1600"/>
                        </a:lnSpc>
                      </a:pPr>
                      <a:r>
                        <a:rPr lang="he-IL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עבר הירקון, צפון ומרכז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6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lang="en-US" altLang="he-IL" sz="16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6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  <a:endParaRPr lang="en-US" altLang="he-IL" sz="16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6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</a:t>
                      </a:r>
                      <a:endParaRPr lang="en-US" altLang="he-IL" sz="16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600" b="0" kern="1200" baseline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8.2</a:t>
                      </a:r>
                      <a:endParaRPr lang="en-US" altLang="he-IL" sz="16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</a:tr>
              <a:tr h="611031">
                <a:tc>
                  <a:txBody>
                    <a:bodyPr/>
                    <a:lstStyle/>
                    <a:p>
                      <a:pPr algn="r" rtl="1">
                        <a:lnSpc>
                          <a:spcPts val="1600"/>
                        </a:lnSpc>
                      </a:pPr>
                      <a:r>
                        <a:rPr lang="he-IL" sz="1600" b="1" dirty="0" smtClean="0"/>
                        <a:t>רבעים 7 ו-8 </a:t>
                      </a:r>
                    </a:p>
                    <a:p>
                      <a:pPr algn="r" rtl="1">
                        <a:lnSpc>
                          <a:spcPts val="1600"/>
                        </a:lnSpc>
                      </a:pPr>
                      <a:r>
                        <a:rPr lang="he-IL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יפו והדרום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6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</a:t>
                      </a:r>
                      <a:endParaRPr lang="en-US" altLang="he-IL" sz="16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</a:t>
                      </a:r>
                      <a:endParaRPr lang="he-IL" sz="16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</a:t>
                      </a:r>
                      <a:endParaRPr lang="he-IL" sz="16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3.6</a:t>
                      </a:r>
                      <a:endParaRPr lang="he-IL" sz="16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11031">
                <a:tc>
                  <a:txBody>
                    <a:bodyPr/>
                    <a:lstStyle/>
                    <a:p>
                      <a:pPr algn="r" rtl="1">
                        <a:lnSpc>
                          <a:spcPts val="1600"/>
                        </a:lnSpc>
                      </a:pPr>
                      <a:r>
                        <a:rPr lang="he-IL" sz="1600" b="1" dirty="0" smtClean="0"/>
                        <a:t>רובע 9 </a:t>
                      </a:r>
                    </a:p>
                    <a:p>
                      <a:pPr algn="r" rtl="1">
                        <a:lnSpc>
                          <a:spcPts val="1600"/>
                        </a:lnSpc>
                      </a:pPr>
                      <a:r>
                        <a:rPr lang="he-IL" sz="16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מזרח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6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  <a:endParaRPr lang="en-US" altLang="he-IL" sz="16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</a:t>
                      </a:r>
                      <a:endParaRPr lang="he-IL" sz="16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</a:t>
                      </a:r>
                      <a:endParaRPr lang="he-IL" sz="16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4.6</a:t>
                      </a:r>
                      <a:endParaRPr lang="he-IL" sz="16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71600" y="5445224"/>
            <a:ext cx="74888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82563" indent="-95250" algn="just">
              <a:spcBef>
                <a:spcPct val="50000"/>
              </a:spcBef>
              <a:defRPr/>
            </a:pPr>
            <a:r>
              <a:rPr lang="he-IL" altLang="he-IL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אשכול </a:t>
            </a:r>
            <a:r>
              <a:rPr lang="he-IL" altLang="he-IL" sz="1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חברתי-כלכלי של האוכלוסייה</a:t>
            </a:r>
            <a:r>
              <a:rPr lang="he-IL" altLang="he-IL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מתאר מצב יחסי בתוך ת"א-יפו; אשכול 1 מעיד על מצב חברתי-כלכלי </a:t>
            </a:r>
            <a:r>
              <a:rPr lang="en-US" altLang="he-IL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he-IL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he-IL" altLang="he-IL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נמוך </a:t>
            </a:r>
            <a:r>
              <a:rPr lang="he-IL" altLang="he-IL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יחסית בהשוואה לאזורים אחרים בעיר ואשכול 10 על מצב חברתי-כלכלי גבוה יחסית בהשוואה לאזורים </a:t>
            </a:r>
            <a:r>
              <a:rPr lang="en-US" altLang="he-IL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he-IL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he-IL" altLang="he-IL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אחרים בעיר. הנתונים המוצגים מתייחסים לאשכול פנים עירוני ולא ניתן להשוות אותו לאשכול ארצי.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23</a:t>
            </a:fld>
            <a:endParaRPr lang="he-IL"/>
          </a:p>
        </p:txBody>
      </p:sp>
      <p:sp>
        <p:nvSpPr>
          <p:cNvPr id="8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1907704" y="6597898"/>
            <a:ext cx="6843489" cy="21547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e-IL" altLang="he-IL" sz="9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מינהל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 השירותים החברתיים לשנת 2013; ביטוח לאומי 12.2013; קובץ ארנונה, 2013; עיבוד נתוני </a:t>
            </a:r>
            <a:r>
              <a:rPr lang="he-IL" altLang="he-IL" sz="9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למ"ס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, 2008.</a:t>
            </a:r>
            <a:endParaRPr lang="he-IL" altLang="he-IL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971600" y="908720"/>
            <a:ext cx="8029078" cy="936104"/>
          </a:xfrm>
        </p:spPr>
        <p:txBody>
          <a:bodyPr/>
          <a:lstStyle/>
          <a:p>
            <a:pPr algn="just"/>
            <a:r>
              <a:rPr lang="he-IL" sz="1800" dirty="0"/>
              <a:t>הרמה החברתית-כלכלית של תושבי צפון </a:t>
            </a:r>
            <a:r>
              <a:rPr lang="he-IL" sz="1800" dirty="0" smtClean="0"/>
              <a:t>ומרכז העיר </a:t>
            </a:r>
            <a:r>
              <a:rPr lang="he-IL" sz="1800" dirty="0"/>
              <a:t>(רבעים </a:t>
            </a:r>
            <a:r>
              <a:rPr lang="he-IL" sz="1800" dirty="0" smtClean="0"/>
              <a:t>6-1), </a:t>
            </a:r>
            <a:r>
              <a:rPr lang="he-IL" sz="1800" dirty="0"/>
              <a:t>כפי שהיא מתבטאת באשכול </a:t>
            </a:r>
            <a:r>
              <a:rPr lang="he-IL" sz="1800" dirty="0" smtClean="0"/>
              <a:t>החברתי-כלכלי (פנים עירוני*), </a:t>
            </a:r>
            <a:r>
              <a:rPr lang="he-IL" sz="1800" dirty="0"/>
              <a:t>גבוהה יותר בהשוואה לזו של תושבי </a:t>
            </a:r>
            <a:r>
              <a:rPr lang="he-IL" sz="1800" dirty="0" smtClean="0"/>
              <a:t>דרום </a:t>
            </a:r>
            <a:r>
              <a:rPr lang="he-IL" sz="1800" dirty="0"/>
              <a:t>העיר (רבעים 7 ו-8) ומזרח העיר </a:t>
            </a:r>
            <a:r>
              <a:rPr lang="he-IL" sz="1800" dirty="0" smtClean="0"/>
              <a:t>(רובע 9)</a:t>
            </a:r>
            <a:endParaRPr lang="he-IL" sz="1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7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336699"/>
                </a:solidFill>
              </a:rPr>
              <a:t>שירותים חברתיים וביטוח לאומי</a:t>
            </a:r>
            <a:endParaRPr lang="he-IL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827584" y="506412"/>
            <a:ext cx="8132266" cy="906364"/>
          </a:xfrm>
        </p:spPr>
        <p:txBody>
          <a:bodyPr/>
          <a:lstStyle/>
          <a:p>
            <a:pPr>
              <a:lnSpc>
                <a:spcPts val="2700"/>
              </a:lnSpc>
              <a:spcBef>
                <a:spcPts val="0"/>
              </a:spcBef>
            </a:pPr>
            <a:r>
              <a:rPr lang="he-IL" sz="2800" dirty="0"/>
              <a:t>נפשות בטיפול </a:t>
            </a:r>
            <a:r>
              <a:rPr lang="he-IL" sz="2800" dirty="0" smtClean="0"/>
              <a:t>מינהל </a:t>
            </a:r>
            <a:r>
              <a:rPr lang="he-IL" sz="2800" dirty="0"/>
              <a:t>השירותים </a:t>
            </a:r>
            <a:r>
              <a:rPr lang="he-IL" sz="2800" dirty="0" smtClean="0"/>
              <a:t>החברתיים, לפי אגף, </a:t>
            </a:r>
            <a:r>
              <a:rPr lang="he-IL" sz="2800" dirty="0"/>
              <a:t>כאחוז מכלל האוכלוסייה </a:t>
            </a:r>
            <a:r>
              <a:rPr lang="he-IL" sz="2800" dirty="0" smtClean="0"/>
              <a:t>בכל אזור רלוונטי </a:t>
            </a:r>
            <a:endParaRPr lang="he-IL" sz="2800" dirty="0"/>
          </a:p>
          <a:p>
            <a:pPr>
              <a:lnSpc>
                <a:spcPts val="2700"/>
              </a:lnSpc>
              <a:spcBef>
                <a:spcPts val="0"/>
              </a:spcBef>
            </a:pPr>
            <a:endParaRPr lang="he-IL" sz="2800" dirty="0"/>
          </a:p>
        </p:txBody>
      </p:sp>
      <p:graphicFrame>
        <p:nvGraphicFramePr>
          <p:cNvPr id="10" name="מציין מיקום תרשים 9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365439836"/>
              </p:ext>
            </p:extLst>
          </p:nvPr>
        </p:nvGraphicFramePr>
        <p:xfrm>
          <a:off x="161925" y="1988840"/>
          <a:ext cx="882015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1783849"/>
            <a:ext cx="8275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chemeClr val="bg1">
                    <a:lumMod val="50000"/>
                  </a:schemeClr>
                </a:solidFill>
              </a:rPr>
              <a:t>אחוזים</a:t>
            </a:r>
            <a:endParaRPr lang="he-I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24</a:t>
            </a:fld>
            <a:endParaRPr lang="he-IL"/>
          </a:p>
        </p:txBody>
      </p:sp>
      <p:sp>
        <p:nvSpPr>
          <p:cNvPr id="8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2265015" y="6597898"/>
            <a:ext cx="6843489" cy="21547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e-IL" altLang="he-IL" sz="9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מינהל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 השירותים החברתיים, 2013. </a:t>
            </a:r>
            <a:endParaRPr lang="he-IL" altLang="he-IL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107826" y="1341586"/>
            <a:ext cx="8856662" cy="503238"/>
          </a:xfrm>
        </p:spPr>
        <p:txBody>
          <a:bodyPr/>
          <a:lstStyle/>
          <a:p>
            <a:r>
              <a:rPr lang="he-IL" sz="1800" dirty="0" smtClean="0">
                <a:solidFill>
                  <a:schemeClr val="accent3"/>
                </a:solidFill>
              </a:rPr>
              <a:t>משנות ה-90 שיעור המטופלים </a:t>
            </a:r>
            <a:r>
              <a:rPr lang="he-IL" sz="1800" dirty="0" err="1" smtClean="0">
                <a:solidFill>
                  <a:schemeClr val="accent3"/>
                </a:solidFill>
              </a:rPr>
              <a:t>במינהל</a:t>
            </a:r>
            <a:r>
              <a:rPr lang="he-IL" sz="1800" dirty="0" smtClean="0">
                <a:solidFill>
                  <a:schemeClr val="accent3"/>
                </a:solidFill>
              </a:rPr>
              <a:t> השירותים החברתיים נמצא במגמת ירידה</a:t>
            </a:r>
            <a:endParaRPr lang="he-IL" sz="1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0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0" y="6470873"/>
            <a:ext cx="9144000" cy="38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FF9900"/>
                </a:solidFill>
              </a:rPr>
              <a:t>חינוך והשכלה</a:t>
            </a:r>
            <a:endParaRPr lang="he-IL" dirty="0">
              <a:solidFill>
                <a:srgbClr val="FF9900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432370" y="1124744"/>
            <a:ext cx="8532118" cy="648072"/>
          </a:xfrm>
        </p:spPr>
        <p:txBody>
          <a:bodyPr/>
          <a:lstStyle/>
          <a:p>
            <a:r>
              <a:rPr lang="he-IL" sz="1800" dirty="0" err="1">
                <a:solidFill>
                  <a:schemeClr val="accent3"/>
                </a:solidFill>
              </a:rPr>
              <a:t>בתשע"ד</a:t>
            </a:r>
            <a:r>
              <a:rPr lang="he-IL" sz="1800" dirty="0">
                <a:solidFill>
                  <a:schemeClr val="accent3"/>
                </a:solidFill>
              </a:rPr>
              <a:t> (2013/14) </a:t>
            </a:r>
            <a:r>
              <a:rPr lang="he-IL" sz="1800" dirty="0" smtClean="0">
                <a:solidFill>
                  <a:schemeClr val="accent3"/>
                </a:solidFill>
              </a:rPr>
              <a:t>למדו בכל מוסדות החינוך </a:t>
            </a:r>
            <a:r>
              <a:rPr lang="he-IL" sz="1800" dirty="0">
                <a:solidFill>
                  <a:schemeClr val="accent3"/>
                </a:solidFill>
              </a:rPr>
              <a:t>בעיר (עירוניים, </a:t>
            </a:r>
            <a:r>
              <a:rPr lang="he-IL" sz="1800" dirty="0" smtClean="0">
                <a:solidFill>
                  <a:schemeClr val="accent3"/>
                </a:solidFill>
              </a:rPr>
              <a:t>משותפים ופרטיים</a:t>
            </a:r>
            <a:r>
              <a:rPr lang="he-IL" sz="1800" dirty="0">
                <a:solidFill>
                  <a:schemeClr val="accent3"/>
                </a:solidFill>
              </a:rPr>
              <a:t>) כ-67,600 </a:t>
            </a:r>
            <a:r>
              <a:rPr lang="he-IL" sz="1800" dirty="0" smtClean="0">
                <a:solidFill>
                  <a:schemeClr val="accent3"/>
                </a:solidFill>
              </a:rPr>
              <a:t>תלמידים. מתוכם, בחינוך העירוני והמשותף למדו כ-60,000 תלמידים</a:t>
            </a:r>
            <a:endParaRPr lang="he-IL" sz="1800" dirty="0">
              <a:solidFill>
                <a:schemeClr val="accent3"/>
              </a:solidFill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1616943" y="6525890"/>
            <a:ext cx="6843489" cy="215478"/>
          </a:xfrm>
        </p:spPr>
        <p:txBody>
          <a:bodyPr/>
          <a:lstStyle/>
          <a:p>
            <a:r>
              <a:rPr lang="he-IL" sz="900" b="1" dirty="0"/>
              <a:t>מקור הנתונים: </a:t>
            </a:r>
            <a:r>
              <a:rPr lang="he-IL" sz="900" dirty="0"/>
              <a:t>נתונים מתוך קובץ תלמידים עירוני, נובמבר 2013</a:t>
            </a: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sz="2800" dirty="0" smtClean="0"/>
              <a:t>החינוך העירוני והמשותף* </a:t>
            </a:r>
            <a:r>
              <a:rPr lang="he-IL" sz="2000" dirty="0" smtClean="0">
                <a:solidFill>
                  <a:schemeClr val="bg1">
                    <a:lumMod val="65000"/>
                  </a:schemeClr>
                </a:solidFill>
              </a:rPr>
              <a:t>(כולל מוכר שאינו רשמי)</a:t>
            </a:r>
            <a:endParaRPr lang="he-IL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5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797252"/>
              </p:ext>
            </p:extLst>
          </p:nvPr>
        </p:nvGraphicFramePr>
        <p:xfrm>
          <a:off x="755574" y="2349500"/>
          <a:ext cx="7632776" cy="2740137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908194"/>
                <a:gridCol w="1908194"/>
                <a:gridCol w="1908194"/>
                <a:gridCol w="1908194"/>
              </a:tblGrid>
              <a:tr h="972821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מוסדות</a:t>
                      </a:r>
                      <a:endParaRPr lang="he-IL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כיתות</a:t>
                      </a:r>
                      <a:endParaRPr lang="he-IL" sz="14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תלמידים</a:t>
                      </a:r>
                      <a:endParaRPr lang="he-IL" sz="1800" b="1" kern="1200" baseline="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563618"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 smtClean="0"/>
                        <a:t>גנים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he-IL" sz="1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317</a:t>
                      </a:r>
                      <a:endParaRPr lang="en-US" altLang="he-IL" sz="18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510</a:t>
                      </a:r>
                      <a:endParaRPr lang="en-US" altLang="he-IL" sz="18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13,674</a:t>
                      </a:r>
                      <a:endParaRPr lang="en-US" altLang="he-IL" sz="18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63618"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 smtClean="0"/>
                        <a:t>בתי ספר יסודיים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</a:t>
                      </a:r>
                      <a:endParaRPr lang="en-US" altLang="he-IL" sz="18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1,153</a:t>
                      </a:r>
                      <a:endParaRPr lang="en-US" altLang="he-IL" sz="18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28,290</a:t>
                      </a:r>
                      <a:endParaRPr lang="en-US" altLang="he-IL" sz="18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63618"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 smtClean="0"/>
                        <a:t>על-יסודי עירוני ומשותף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</a:t>
                      </a:r>
                      <a:endParaRPr lang="en-US" altLang="he-IL" sz="18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574</a:t>
                      </a:r>
                      <a:endParaRPr lang="he-IL" sz="18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18,006</a:t>
                      </a:r>
                      <a:endParaRPr lang="he-IL" sz="1800" b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25</a:t>
            </a:fld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755576" y="5085184"/>
            <a:ext cx="77048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82563" indent="-95250" algn="just">
              <a:spcBef>
                <a:spcPct val="50000"/>
              </a:spcBef>
              <a:defRPr/>
            </a:pPr>
            <a:r>
              <a:rPr lang="he-IL" altLang="he-IL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חינוך עירוני ומשותף - </a:t>
            </a:r>
            <a:r>
              <a:rPr lang="he-IL" sz="1200" dirty="0" smtClean="0">
                <a:solidFill>
                  <a:schemeClr val="bg1">
                    <a:lumMod val="50000"/>
                  </a:schemeClr>
                </a:solidFill>
              </a:rPr>
              <a:t>כולל </a:t>
            </a:r>
            <a:r>
              <a:rPr lang="he-IL" sz="1200" dirty="0">
                <a:solidFill>
                  <a:schemeClr val="bg1">
                    <a:lumMod val="50000"/>
                  </a:schemeClr>
                </a:solidFill>
              </a:rPr>
              <a:t>מוסדות אשר מתוקצבים במשותף על-ידי משרד החינוך ועל-ידי העירייה, וכן </a:t>
            </a:r>
            <a:r>
              <a:rPr lang="he-IL" sz="1200" dirty="0" smtClean="0">
                <a:solidFill>
                  <a:schemeClr val="bg1">
                    <a:lumMod val="50000"/>
                  </a:schemeClr>
                </a:solidFill>
              </a:rPr>
              <a:t>ע"י גורמים וגופים אחרים (כמו הורים, למשל) </a:t>
            </a:r>
            <a:endParaRPr lang="he-IL" altLang="he-IL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8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FF9900"/>
                </a:solidFill>
              </a:rPr>
              <a:t>חינוך והשכלה</a:t>
            </a:r>
            <a:endParaRPr lang="he-IL" dirty="0"/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898826545"/>
              </p:ext>
            </p:extLst>
          </p:nvPr>
        </p:nvGraphicFramePr>
        <p:xfrm>
          <a:off x="161925" y="2276872"/>
          <a:ext cx="8820150" cy="3673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413792" y="1052736"/>
            <a:ext cx="8550374" cy="503238"/>
          </a:xfrm>
        </p:spPr>
        <p:txBody>
          <a:bodyPr/>
          <a:lstStyle/>
          <a:p>
            <a:r>
              <a:rPr lang="he-IL" sz="1800" dirty="0">
                <a:solidFill>
                  <a:schemeClr val="accent3"/>
                </a:solidFill>
              </a:rPr>
              <a:t>בעשור האחרון, מספר </a:t>
            </a:r>
            <a:r>
              <a:rPr lang="he-IL" sz="1800" dirty="0" smtClean="0">
                <a:solidFill>
                  <a:schemeClr val="accent3"/>
                </a:solidFill>
              </a:rPr>
              <a:t>התלמידים </a:t>
            </a:r>
            <a:r>
              <a:rPr lang="he-IL" sz="1800" dirty="0"/>
              <a:t>ב</a:t>
            </a:r>
            <a:r>
              <a:rPr lang="he-IL" sz="1800" dirty="0" smtClean="0">
                <a:solidFill>
                  <a:schemeClr val="accent3"/>
                </a:solidFill>
              </a:rPr>
              <a:t>גנים ובחינוך </a:t>
            </a:r>
            <a:r>
              <a:rPr lang="he-IL" sz="1800" dirty="0">
                <a:solidFill>
                  <a:schemeClr val="accent3"/>
                </a:solidFill>
              </a:rPr>
              <a:t>היסודי במגמת עלייה. </a:t>
            </a:r>
            <a:r>
              <a:rPr lang="he-IL" sz="1800" dirty="0" smtClean="0">
                <a:solidFill>
                  <a:schemeClr val="accent3"/>
                </a:solidFill>
              </a:rPr>
              <a:t>מספר תלמידי </a:t>
            </a:r>
            <a:r>
              <a:rPr lang="he-IL" sz="1800" dirty="0">
                <a:solidFill>
                  <a:schemeClr val="accent3"/>
                </a:solidFill>
              </a:rPr>
              <a:t>החינוך העל-יסודי נשמר </a:t>
            </a:r>
            <a:r>
              <a:rPr lang="he-IL" sz="1800" dirty="0" smtClean="0">
                <a:solidFill>
                  <a:schemeClr val="accent3"/>
                </a:solidFill>
              </a:rPr>
              <a:t>יציב</a:t>
            </a:r>
            <a:endParaRPr lang="he-IL" sz="1800" dirty="0">
              <a:solidFill>
                <a:schemeClr val="accent3"/>
              </a:solidFill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1979712" y="6597898"/>
            <a:ext cx="6843489" cy="215478"/>
          </a:xfrm>
        </p:spPr>
        <p:txBody>
          <a:bodyPr/>
          <a:lstStyle/>
          <a:p>
            <a:r>
              <a:rPr lang="he-IL" sz="900" b="1" dirty="0"/>
              <a:t>מקור הנתונים</a:t>
            </a:r>
            <a:r>
              <a:rPr lang="he-IL" sz="900" dirty="0"/>
              <a:t>: נתונים מתוך קובץ תלמידים עירוני, נובמבר </a:t>
            </a:r>
            <a:r>
              <a:rPr lang="he-IL" sz="900" dirty="0" smtClean="0"/>
              <a:t>2013</a:t>
            </a:r>
            <a:endParaRPr lang="he-IL" sz="900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80963" y="434628"/>
            <a:ext cx="8878887" cy="546100"/>
          </a:xfrm>
        </p:spPr>
        <p:txBody>
          <a:bodyPr/>
          <a:lstStyle/>
          <a:p>
            <a:r>
              <a:rPr lang="he-IL" sz="2800" dirty="0" smtClean="0"/>
              <a:t>מספר התלמידים במוסדות חינוך עירוניים ומשותפים</a:t>
            </a:r>
            <a:endParaRPr lang="he-IL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060848"/>
            <a:ext cx="8275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chemeClr val="bg1">
                    <a:lumMod val="50000"/>
                  </a:schemeClr>
                </a:solidFill>
              </a:rPr>
              <a:t>אלפים</a:t>
            </a:r>
            <a:endParaRPr lang="he-I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11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FF9900"/>
                </a:solidFill>
              </a:rPr>
              <a:t>חינוך והשכלה</a:t>
            </a:r>
            <a:endParaRPr lang="he-IL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755576" y="6597352"/>
            <a:ext cx="6843489" cy="215478"/>
          </a:xfrm>
        </p:spPr>
        <p:txBody>
          <a:bodyPr/>
          <a:lstStyle/>
          <a:p>
            <a:r>
              <a:rPr lang="he-IL" sz="900" b="1" dirty="0"/>
              <a:t>מקור הנתונים</a:t>
            </a:r>
            <a:r>
              <a:rPr lang="he-IL" sz="900" dirty="0"/>
              <a:t>: נתוני משרד החינוך, פרסום </a:t>
            </a:r>
            <a:r>
              <a:rPr lang="he-IL" sz="900" dirty="0" smtClean="0"/>
              <a:t>אוקטובר 2014</a:t>
            </a:r>
            <a:endParaRPr lang="he-IL" sz="900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-180528" y="548680"/>
            <a:ext cx="9073008" cy="1008112"/>
          </a:xfrm>
        </p:spPr>
        <p:txBody>
          <a:bodyPr/>
          <a:lstStyle/>
          <a:p>
            <a:r>
              <a:rPr lang="he-IL" sz="2800" dirty="0" smtClean="0"/>
              <a:t>אחוז הניגשים והזכאים לבגרות מבין תלמידי י"ב הגרים בישוב            </a:t>
            </a:r>
            <a:r>
              <a:rPr lang="he-IL" sz="2200" dirty="0" smtClean="0">
                <a:solidFill>
                  <a:schemeClr val="bg1">
                    <a:lumMod val="65000"/>
                  </a:schemeClr>
                </a:solidFill>
              </a:rPr>
              <a:t>(ללא חינוך מיוחד)</a:t>
            </a:r>
            <a:endParaRPr lang="he-IL" sz="2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27</a:t>
            </a:fld>
            <a:endParaRPr lang="he-IL"/>
          </a:p>
        </p:txBody>
      </p:sp>
      <p:grpSp>
        <p:nvGrpSpPr>
          <p:cNvPr id="9" name="קבוצה 8"/>
          <p:cNvGrpSpPr>
            <a:grpSpLocks/>
          </p:cNvGrpSpPr>
          <p:nvPr/>
        </p:nvGrpSpPr>
        <p:grpSpPr bwMode="auto">
          <a:xfrm>
            <a:off x="899592" y="1394990"/>
            <a:ext cx="7600951" cy="4972050"/>
            <a:chOff x="0" y="0"/>
            <a:chExt cx="7600951" cy="4972050"/>
          </a:xfrm>
        </p:grpSpPr>
        <p:grpSp>
          <p:nvGrpSpPr>
            <p:cNvPr id="10" name="קבוצה 9"/>
            <p:cNvGrpSpPr>
              <a:grpSpLocks/>
            </p:cNvGrpSpPr>
            <p:nvPr/>
          </p:nvGrpSpPr>
          <p:grpSpPr bwMode="auto">
            <a:xfrm>
              <a:off x="0" y="0"/>
              <a:ext cx="7600951" cy="4972050"/>
              <a:chOff x="0" y="0"/>
              <a:chExt cx="5867400" cy="4114801"/>
            </a:xfrm>
          </p:grpSpPr>
          <p:graphicFrame>
            <p:nvGraphicFramePr>
              <p:cNvPr id="19" name="תרשים 18"/>
              <p:cNvGraphicFramePr>
                <a:graphicFrameLocks/>
              </p:cNvGraphicFramePr>
              <p:nvPr/>
            </p:nvGraphicFramePr>
            <p:xfrm>
              <a:off x="0" y="9525"/>
              <a:ext cx="5757862" cy="410527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20" name="תרשים 19"/>
              <p:cNvGraphicFramePr>
                <a:graphicFrameLocks/>
              </p:cNvGraphicFramePr>
              <p:nvPr/>
            </p:nvGraphicFramePr>
            <p:xfrm>
              <a:off x="3248024" y="0"/>
              <a:ext cx="2619376" cy="399097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pSp>
            <p:nvGrpSpPr>
              <p:cNvPr id="21" name="קבוצה 20"/>
              <p:cNvGrpSpPr>
                <a:grpSpLocks/>
              </p:cNvGrpSpPr>
              <p:nvPr/>
            </p:nvGrpSpPr>
            <p:grpSpPr bwMode="auto">
              <a:xfrm>
                <a:off x="470568" y="465083"/>
                <a:ext cx="2396958" cy="3555126"/>
                <a:chOff x="470568" y="465083"/>
                <a:chExt cx="2396958" cy="3555126"/>
              </a:xfrm>
            </p:grpSpPr>
            <p:sp>
              <p:nvSpPr>
                <p:cNvPr id="22" name="TextBox 5"/>
                <p:cNvSpPr txBox="1"/>
                <p:nvPr/>
              </p:nvSpPr>
              <p:spPr>
                <a:xfrm>
                  <a:off x="477921" y="1253359"/>
                  <a:ext cx="1374942" cy="275897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1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1"/>
                  <a:r>
                    <a:rPr lang="he-IL" sz="900" b="1" i="0" u="none" strike="noStrike">
                      <a:solidFill>
                        <a:schemeClr val="bg1"/>
                      </a:solidFill>
                      <a:effectLst/>
                      <a:latin typeface="Arial" pitchFamily="34" charset="0"/>
                      <a:ea typeface="+mn-ea"/>
                      <a:cs typeface="Arial" pitchFamily="34" charset="0"/>
                    </a:rPr>
                    <a:t>תשע"א - 2010/11</a:t>
                  </a:r>
                  <a:endParaRPr lang="he-IL" sz="9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TextBox 8"/>
                <p:cNvSpPr txBox="1"/>
                <p:nvPr/>
              </p:nvSpPr>
              <p:spPr>
                <a:xfrm>
                  <a:off x="772026" y="1442545"/>
                  <a:ext cx="1183774" cy="275897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1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1"/>
                  <a:r>
                    <a:rPr lang="he-IL" sz="900" b="1" i="0" u="none" strike="noStrike">
                      <a:solidFill>
                        <a:schemeClr val="bg1"/>
                      </a:solidFill>
                      <a:effectLst/>
                      <a:latin typeface="Arial" pitchFamily="34" charset="0"/>
                      <a:ea typeface="+mn-ea"/>
                      <a:cs typeface="Arial" pitchFamily="34" charset="0"/>
                    </a:rPr>
                    <a:t>תש"ע - 2009/10</a:t>
                  </a:r>
                  <a:r>
                    <a:rPr lang="he-IL" sz="9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</p:txBody>
            </p:sp>
            <p:sp>
              <p:nvSpPr>
                <p:cNvPr id="24" name="TextBox 9"/>
                <p:cNvSpPr txBox="1"/>
                <p:nvPr/>
              </p:nvSpPr>
              <p:spPr>
                <a:xfrm>
                  <a:off x="772026" y="1608083"/>
                  <a:ext cx="1183774" cy="275897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1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1"/>
                  <a:r>
                    <a:rPr lang="he-IL" sz="900" b="1" i="0" u="none" strike="noStrike">
                      <a:solidFill>
                        <a:schemeClr val="bg1"/>
                      </a:solidFill>
                      <a:effectLst/>
                      <a:latin typeface="Arial" pitchFamily="34" charset="0"/>
                      <a:ea typeface="+mn-ea"/>
                      <a:cs typeface="Arial" pitchFamily="34" charset="0"/>
                    </a:rPr>
                    <a:t>תשס"ט - 2008/9</a:t>
                  </a:r>
                  <a:r>
                    <a:rPr lang="he-IL" sz="9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</p:txBody>
            </p:sp>
            <p:sp>
              <p:nvSpPr>
                <p:cNvPr id="25" name="TextBox 10"/>
                <p:cNvSpPr txBox="1"/>
                <p:nvPr/>
              </p:nvSpPr>
              <p:spPr>
                <a:xfrm>
                  <a:off x="477921" y="2301766"/>
                  <a:ext cx="1382295" cy="275897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1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1"/>
                  <a:r>
                    <a:rPr lang="he-IL" sz="900" b="1" i="0" u="none" strike="noStrike">
                      <a:solidFill>
                        <a:schemeClr val="bg1"/>
                      </a:solidFill>
                      <a:effectLst/>
                      <a:latin typeface="Arial" pitchFamily="34" charset="0"/>
                      <a:ea typeface="+mn-ea"/>
                      <a:cs typeface="Arial" pitchFamily="34" charset="0"/>
                    </a:rPr>
                    <a:t>תשע"א - 2010/11</a:t>
                  </a:r>
                  <a:endParaRPr lang="he-IL" sz="9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TextBox 11"/>
                <p:cNvSpPr txBox="1"/>
                <p:nvPr/>
              </p:nvSpPr>
              <p:spPr>
                <a:xfrm>
                  <a:off x="764674" y="2490953"/>
                  <a:ext cx="1176421" cy="275897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1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1"/>
                  <a:r>
                    <a:rPr lang="he-IL" sz="900" b="1" i="0" u="none" strike="noStrike">
                      <a:solidFill>
                        <a:schemeClr val="bg1"/>
                      </a:solidFill>
                      <a:effectLst/>
                      <a:latin typeface="Arial" pitchFamily="34" charset="0"/>
                      <a:ea typeface="+mn-ea"/>
                      <a:cs typeface="Arial" pitchFamily="34" charset="0"/>
                    </a:rPr>
                    <a:t>תש"ע - 2009/10</a:t>
                  </a:r>
                  <a:r>
                    <a:rPr lang="he-IL" sz="9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</p:txBody>
            </p:sp>
            <p:sp>
              <p:nvSpPr>
                <p:cNvPr id="27" name="TextBox 12"/>
                <p:cNvSpPr txBox="1"/>
                <p:nvPr/>
              </p:nvSpPr>
              <p:spPr>
                <a:xfrm>
                  <a:off x="764674" y="2672256"/>
                  <a:ext cx="1176421" cy="283779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1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1"/>
                  <a:r>
                    <a:rPr lang="he-IL" sz="900" b="1" i="0" u="none" strike="noStrike">
                      <a:solidFill>
                        <a:schemeClr val="bg1"/>
                      </a:solidFill>
                      <a:effectLst/>
                      <a:latin typeface="Arial" pitchFamily="34" charset="0"/>
                      <a:ea typeface="+mn-ea"/>
                      <a:cs typeface="Arial" pitchFamily="34" charset="0"/>
                    </a:rPr>
                    <a:t>תשס"ט - 2008/9</a:t>
                  </a:r>
                  <a:r>
                    <a:rPr lang="he-IL" sz="9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</p:txBody>
            </p:sp>
            <p:sp>
              <p:nvSpPr>
                <p:cNvPr id="28" name="TextBox 13"/>
                <p:cNvSpPr txBox="1"/>
                <p:nvPr/>
              </p:nvSpPr>
              <p:spPr>
                <a:xfrm>
                  <a:off x="470568" y="3358056"/>
                  <a:ext cx="1382295" cy="275897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1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1"/>
                  <a:r>
                    <a:rPr lang="he-IL" sz="900" b="1" i="0" u="none" strike="noStrike">
                      <a:solidFill>
                        <a:schemeClr val="bg1"/>
                      </a:solidFill>
                      <a:effectLst/>
                      <a:latin typeface="Arial" pitchFamily="34" charset="0"/>
                      <a:ea typeface="+mn-ea"/>
                      <a:cs typeface="Arial" pitchFamily="34" charset="0"/>
                    </a:rPr>
                    <a:t>תשע"א - 2010/11</a:t>
                  </a:r>
                  <a:endParaRPr lang="he-IL" sz="9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" name="TextBox 14"/>
                <p:cNvSpPr txBox="1"/>
                <p:nvPr/>
              </p:nvSpPr>
              <p:spPr>
                <a:xfrm>
                  <a:off x="764674" y="3547243"/>
                  <a:ext cx="1183774" cy="275897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1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1"/>
                  <a:r>
                    <a:rPr lang="he-IL" sz="900" b="1" i="0" u="none" strike="noStrike">
                      <a:solidFill>
                        <a:schemeClr val="bg1"/>
                      </a:solidFill>
                      <a:effectLst/>
                      <a:latin typeface="Arial" pitchFamily="34" charset="0"/>
                      <a:ea typeface="+mn-ea"/>
                      <a:cs typeface="Arial" pitchFamily="34" charset="0"/>
                    </a:rPr>
                    <a:t>תש"ע - 2009/10</a:t>
                  </a:r>
                  <a:r>
                    <a:rPr lang="he-IL" sz="9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</p:txBody>
            </p:sp>
            <p:sp>
              <p:nvSpPr>
                <p:cNvPr id="30" name="TextBox 15"/>
                <p:cNvSpPr txBox="1"/>
                <p:nvPr/>
              </p:nvSpPr>
              <p:spPr>
                <a:xfrm>
                  <a:off x="764674" y="3744312"/>
                  <a:ext cx="1183774" cy="275897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1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1"/>
                  <a:r>
                    <a:rPr lang="he-IL" sz="900" b="1" i="0" u="none" strike="noStrike">
                      <a:solidFill>
                        <a:schemeClr val="bg1"/>
                      </a:solidFill>
                      <a:effectLst/>
                      <a:latin typeface="Arial" pitchFamily="34" charset="0"/>
                      <a:ea typeface="+mn-ea"/>
                      <a:cs typeface="Arial" pitchFamily="34" charset="0"/>
                    </a:rPr>
                    <a:t>תשס"ט - 2008/9</a:t>
                  </a:r>
                  <a:r>
                    <a:rPr lang="he-IL" sz="9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</p:txBody>
            </p:sp>
            <p:sp>
              <p:nvSpPr>
                <p:cNvPr id="31" name="TextBox 6"/>
                <p:cNvSpPr txBox="1"/>
                <p:nvPr/>
              </p:nvSpPr>
              <p:spPr>
                <a:xfrm>
                  <a:off x="867610" y="465083"/>
                  <a:ext cx="1999916" cy="378373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1" anchor="ctr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1"/>
                  <a:r>
                    <a:rPr lang="he-IL" sz="1300" b="1" dirty="0" smtClean="0">
                      <a:solidFill>
                        <a:srgbClr val="002060"/>
                      </a:solidFill>
                      <a:effectLst/>
                      <a:latin typeface="Arial" pitchFamily="34" charset="0"/>
                      <a:ea typeface="+mn-ea"/>
                      <a:cs typeface="Arial" pitchFamily="34" charset="0"/>
                    </a:rPr>
                    <a:t>ניגשים</a:t>
                  </a:r>
                  <a:r>
                    <a:rPr lang="en-US" sz="1300" b="1" dirty="0" smtClean="0">
                      <a:solidFill>
                        <a:srgbClr val="002060"/>
                      </a:solidFill>
                      <a:effectLst/>
                      <a:latin typeface="Arial" pitchFamily="34" charset="0"/>
                      <a:ea typeface="+mn-ea"/>
                      <a:cs typeface="Arial" pitchFamily="34" charset="0"/>
                    </a:rPr>
                    <a:t> </a:t>
                  </a:r>
                  <a:r>
                    <a:rPr lang="he-IL" sz="1300" b="1" dirty="0">
                      <a:solidFill>
                        <a:srgbClr val="002060"/>
                      </a:solidFill>
                      <a:effectLst/>
                      <a:latin typeface="Arial" pitchFamily="34" charset="0"/>
                      <a:ea typeface="+mn-ea"/>
                      <a:cs typeface="Arial" pitchFamily="34" charset="0"/>
                    </a:rPr>
                    <a:t>מתוך</a:t>
                  </a:r>
                  <a:r>
                    <a:rPr lang="he-IL" sz="1300" b="1" baseline="0" dirty="0">
                      <a:solidFill>
                        <a:srgbClr val="002060"/>
                      </a:solidFill>
                      <a:effectLst/>
                      <a:latin typeface="Arial" pitchFamily="34" charset="0"/>
                      <a:ea typeface="+mn-ea"/>
                      <a:cs typeface="Arial" pitchFamily="34" charset="0"/>
                    </a:rPr>
                    <a:t> הגרים ביישוב</a:t>
                  </a:r>
                  <a:endParaRPr lang="he-IL" sz="1300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sp>
          <p:nvSpPr>
            <p:cNvPr id="11" name="TextBox 16"/>
            <p:cNvSpPr txBox="1"/>
            <p:nvPr/>
          </p:nvSpPr>
          <p:spPr bwMode="auto">
            <a:xfrm>
              <a:off x="4520555" y="657225"/>
              <a:ext cx="2304256" cy="3714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1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he-IL" sz="1300" b="1" dirty="0">
                  <a:solidFill>
                    <a:srgbClr val="002060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rPr>
                <a:t>זכאים מתוך הגרים ביישוב</a:t>
              </a:r>
              <a:endParaRPr lang="he-IL" sz="1300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17"/>
            <p:cNvSpPr txBox="1"/>
            <p:nvPr/>
          </p:nvSpPr>
          <p:spPr bwMode="auto">
            <a:xfrm>
              <a:off x="838200" y="1257300"/>
              <a:ext cx="1381125" cy="27622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1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he-IL" sz="900" b="1" i="0" u="none" strike="noStrike">
                  <a:solidFill>
                    <a:schemeClr val="bg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rPr>
                <a:t>תשע"ב - 2011/12</a:t>
              </a:r>
              <a:endParaRPr lang="he-IL" sz="9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8"/>
            <p:cNvSpPr txBox="1"/>
            <p:nvPr/>
          </p:nvSpPr>
          <p:spPr bwMode="auto">
            <a:xfrm>
              <a:off x="828675" y="2562225"/>
              <a:ext cx="1381125" cy="27622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1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he-IL" sz="900" b="1" i="0" u="none" strike="noStrike">
                  <a:solidFill>
                    <a:schemeClr val="bg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rPr>
                <a:t>תשע"ב - 2011/12</a:t>
              </a:r>
              <a:endParaRPr lang="he-IL" sz="9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9"/>
            <p:cNvSpPr txBox="1"/>
            <p:nvPr/>
          </p:nvSpPr>
          <p:spPr bwMode="auto">
            <a:xfrm>
              <a:off x="819150" y="3857625"/>
              <a:ext cx="1381125" cy="27622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1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he-IL" sz="900" b="1" i="0" u="none" strike="noStrike">
                  <a:solidFill>
                    <a:schemeClr val="bg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rPr>
                <a:t>תשע"ב - 2011/12</a:t>
              </a:r>
              <a:endParaRPr lang="he-IL" sz="9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20"/>
            <p:cNvSpPr txBox="1"/>
            <p:nvPr/>
          </p:nvSpPr>
          <p:spPr bwMode="auto">
            <a:xfrm>
              <a:off x="838200" y="1047750"/>
              <a:ext cx="1381125" cy="27622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1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he-IL" sz="900" b="1" i="0" u="none" strike="noStrike">
                  <a:solidFill>
                    <a:schemeClr val="bg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rPr>
                <a:t>תשע"ג - 2012/13</a:t>
              </a:r>
              <a:endParaRPr lang="he-IL" sz="9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21"/>
            <p:cNvSpPr txBox="1"/>
            <p:nvPr/>
          </p:nvSpPr>
          <p:spPr bwMode="auto">
            <a:xfrm>
              <a:off x="828675" y="2333625"/>
              <a:ext cx="1381125" cy="27622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1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he-IL" sz="900" b="1" i="0" u="none" strike="noStrike">
                  <a:solidFill>
                    <a:schemeClr val="bg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rPr>
                <a:t>תשע"ג - 2012/13</a:t>
              </a:r>
              <a:endParaRPr lang="he-IL" sz="9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22"/>
            <p:cNvSpPr txBox="1"/>
            <p:nvPr/>
          </p:nvSpPr>
          <p:spPr bwMode="auto">
            <a:xfrm>
              <a:off x="819150" y="3619500"/>
              <a:ext cx="1381125" cy="27622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1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he-IL" sz="900" b="1" i="0" u="none" strike="noStrike">
                  <a:solidFill>
                    <a:schemeClr val="bg1"/>
                  </a:solidFill>
                  <a:effectLst/>
                  <a:latin typeface="Arial" pitchFamily="34" charset="0"/>
                  <a:ea typeface="+mn-ea"/>
                  <a:cs typeface="Arial" pitchFamily="34" charset="0"/>
                </a:rPr>
                <a:t>תשע"ג - 2012/13</a:t>
              </a:r>
              <a:endParaRPr lang="he-IL" sz="900" b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539552" y="1340767"/>
            <a:ext cx="8352928" cy="616197"/>
          </a:xfrm>
        </p:spPr>
        <p:txBody>
          <a:bodyPr/>
          <a:lstStyle/>
          <a:p>
            <a:r>
              <a:rPr lang="he-IL" sz="1800" dirty="0" smtClean="0">
                <a:solidFill>
                  <a:schemeClr val="accent3"/>
                </a:solidFill>
              </a:rPr>
              <a:t>אחוז הזכאים </a:t>
            </a:r>
            <a:r>
              <a:rPr lang="he-IL" sz="1800" dirty="0" smtClean="0">
                <a:solidFill>
                  <a:srgbClr val="00B050"/>
                </a:solidFill>
              </a:rPr>
              <a:t>לבגרות מתוך התלמידים הגרים בתל-אביב-יפו </a:t>
            </a:r>
            <a:r>
              <a:rPr lang="he-IL" sz="1800" dirty="0">
                <a:solidFill>
                  <a:srgbClr val="00B050"/>
                </a:solidFill>
              </a:rPr>
              <a:t>במגמת </a:t>
            </a:r>
            <a:r>
              <a:rPr lang="he-IL" sz="1800" dirty="0" smtClean="0">
                <a:solidFill>
                  <a:srgbClr val="00B050"/>
                </a:solidFill>
              </a:rPr>
              <a:t>עלייה </a:t>
            </a:r>
            <a:endParaRPr lang="he-IL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FF9900"/>
                </a:solidFill>
              </a:rPr>
              <a:t>חינוך והשכלה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251520" y="1052736"/>
            <a:ext cx="8784976" cy="864096"/>
          </a:xfrm>
        </p:spPr>
        <p:txBody>
          <a:bodyPr/>
          <a:lstStyle/>
          <a:p>
            <a:r>
              <a:rPr lang="he-IL" sz="1800" dirty="0">
                <a:solidFill>
                  <a:srgbClr val="00B050"/>
                </a:solidFill>
              </a:rPr>
              <a:t>הלומדים </a:t>
            </a:r>
            <a:r>
              <a:rPr lang="he-IL" sz="1800" dirty="0" smtClean="0">
                <a:solidFill>
                  <a:srgbClr val="00B050"/>
                </a:solidFill>
              </a:rPr>
              <a:t>בחינוך העל-תיכוני </a:t>
            </a:r>
            <a:r>
              <a:rPr lang="he-IL" sz="1800" dirty="0">
                <a:solidFill>
                  <a:srgbClr val="00B050"/>
                </a:solidFill>
              </a:rPr>
              <a:t>במוסדות בתל-אביב-יפו מהווים כ-15% מכלל הלומדים בחינוך העל-תיכוני בישראל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1544935" y="6597898"/>
            <a:ext cx="6843489" cy="215478"/>
          </a:xfrm>
        </p:spPr>
        <p:txBody>
          <a:bodyPr/>
          <a:lstStyle/>
          <a:p>
            <a:r>
              <a:rPr lang="he-IL" sz="900" b="1" dirty="0"/>
              <a:t>מקור הנתונים: </a:t>
            </a:r>
            <a:r>
              <a:rPr lang="he-IL" sz="900" dirty="0"/>
              <a:t>נתוני </a:t>
            </a:r>
            <a:r>
              <a:rPr lang="he-IL" sz="900" dirty="0" err="1"/>
              <a:t>למ"ס</a:t>
            </a:r>
            <a:r>
              <a:rPr lang="he-IL" sz="900" dirty="0"/>
              <a:t> - עיבוד מיוחד לעיריית </a:t>
            </a:r>
            <a:r>
              <a:rPr lang="he-IL" sz="900" dirty="0" smtClean="0"/>
              <a:t>תל-אב-יפו 2014</a:t>
            </a:r>
            <a:endParaRPr lang="he-IL" sz="900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3419872" y="506413"/>
            <a:ext cx="5539978" cy="546100"/>
          </a:xfrm>
        </p:spPr>
        <p:txBody>
          <a:bodyPr/>
          <a:lstStyle/>
          <a:p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חינוך על-תיכוני תשע"ג </a:t>
            </a:r>
            <a:r>
              <a:rPr lang="he-I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2012/13</a:t>
            </a:r>
            <a:r>
              <a:rPr lang="he-I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e-I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216000"/>
              </p:ext>
            </p:extLst>
          </p:nvPr>
        </p:nvGraphicFramePr>
        <p:xfrm>
          <a:off x="755576" y="2349500"/>
          <a:ext cx="7632774" cy="2862581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2238226"/>
                <a:gridCol w="2673896"/>
                <a:gridCol w="2720652"/>
              </a:tblGrid>
              <a:tr h="972821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סטודנטים</a:t>
                      </a:r>
                      <a:endParaRPr lang="he-IL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כאחוז מישראל</a:t>
                      </a:r>
                    </a:p>
                    <a:p>
                      <a:pPr algn="ctr" rtl="1"/>
                      <a:r>
                        <a:rPr lang="he-IL" sz="1400" dirty="0" smtClean="0"/>
                        <a:t>(סטודנטים בישראל)</a:t>
                      </a:r>
                      <a:endParaRPr lang="he-IL" sz="14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563618"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 smtClean="0"/>
                        <a:t>חינוך על-תיכוני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לימודים לא אקדמיים - לא כולל תלמידי הוראה וכיתות </a:t>
                      </a:r>
                      <a:r>
                        <a:rPr lang="he-IL" altLang="he-IL" sz="1200" b="1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יג</a:t>
                      </a:r>
                      <a:r>
                        <a:rPr lang="he-IL" altLang="he-IL" sz="1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'-י"ד)</a:t>
                      </a:r>
                      <a:endParaRPr lang="he-IL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he-IL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7,155</a:t>
                      </a:r>
                      <a:endParaRPr lang="en-US" altLang="he-IL" sz="18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he-IL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18.4%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(38,950)</a:t>
                      </a:r>
                      <a:endParaRPr lang="en-US" altLang="he-IL" sz="18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63618"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 smtClean="0"/>
                        <a:t>מכללות אקדמיות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he-IL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10,830</a:t>
                      </a:r>
                      <a:endParaRPr lang="en-US" altLang="he-IL" sz="18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he-IL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7.8%</a:t>
                      </a:r>
                      <a:endParaRPr lang="he-IL" altLang="he-IL" sz="18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(138,043)</a:t>
                      </a:r>
                      <a:endParaRPr lang="en-US" altLang="he-IL" sz="18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63618"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 smtClean="0"/>
                        <a:t>אוניברסיטה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he-IL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28,129</a:t>
                      </a:r>
                      <a:endParaRPr lang="en-US" altLang="he-IL" sz="1800" b="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22.5%</a:t>
                      </a:r>
                      <a:endParaRPr lang="he-IL" altLang="he-IL" sz="18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(124,957)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Rectangle 46"/>
          <p:cNvSpPr>
            <a:spLocks noChangeArrowheads="1"/>
          </p:cNvSpPr>
          <p:nvPr/>
        </p:nvSpPr>
        <p:spPr bwMode="auto">
          <a:xfrm>
            <a:off x="755575" y="5157192"/>
            <a:ext cx="76328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he-IL" sz="13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e-IL" altLang="he-IL" sz="13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e-IL" altLang="he-IL" sz="13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נתוני </a:t>
            </a:r>
            <a:r>
              <a:rPr lang="he-IL" altLang="he-IL" sz="13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השנה הקודמת - 2011/12 </a:t>
            </a:r>
            <a:r>
              <a:rPr lang="he-IL" altLang="he-IL" sz="13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חינוך על-תיכוני-8,377;  מכללות אקדמיות וסמינרים-10,526;  אוניברסיטה-27,951)</a:t>
            </a:r>
            <a:endParaRPr lang="en-US" altLang="he-IL" sz="13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07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FF9900"/>
                </a:solidFill>
              </a:rPr>
              <a:t>חינוך והשכלה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539552" y="980728"/>
            <a:ext cx="8496944" cy="936104"/>
          </a:xfrm>
        </p:spPr>
        <p:txBody>
          <a:bodyPr/>
          <a:lstStyle/>
          <a:p>
            <a:pPr algn="just"/>
            <a:r>
              <a:rPr lang="he-IL" sz="1800" dirty="0" smtClean="0">
                <a:solidFill>
                  <a:srgbClr val="00B050"/>
                </a:solidFill>
              </a:rPr>
              <a:t>מספר הסטודנטים באוניברסיטת תל-אביב במגמת עלייה. כרבע מכלל הסטודנטים (כ-24%) שלמדו בשנת תשע"ג (2012/13) באוניברסיטת תל-אביב התגוררו בעיר (כ-6,800 סטודנטים)</a:t>
            </a:r>
            <a:endParaRPr lang="he-IL" sz="1800" dirty="0">
              <a:solidFill>
                <a:srgbClr val="00B050"/>
              </a:solidFill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2265015" y="6597898"/>
            <a:ext cx="6843489" cy="215478"/>
          </a:xfrm>
        </p:spPr>
        <p:txBody>
          <a:bodyPr/>
          <a:lstStyle/>
          <a:p>
            <a:r>
              <a:rPr lang="he-IL" sz="900" b="1" dirty="0"/>
              <a:t>מקור הנתונים: </a:t>
            </a:r>
            <a:r>
              <a:rPr lang="he-IL" sz="900" dirty="0"/>
              <a:t>נתוני </a:t>
            </a:r>
            <a:r>
              <a:rPr lang="he-IL" sz="900" dirty="0" err="1"/>
              <a:t>למ"ס</a:t>
            </a:r>
            <a:r>
              <a:rPr lang="he-IL" sz="900" dirty="0"/>
              <a:t> - עיבוד מיוחד לעיריית </a:t>
            </a:r>
            <a:r>
              <a:rPr lang="he-IL" sz="900" dirty="0" smtClean="0"/>
              <a:t>תל-אב-יפו 2014</a:t>
            </a:r>
            <a:endParaRPr lang="he-IL" sz="900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395536" y="506413"/>
            <a:ext cx="8636322" cy="546100"/>
          </a:xfrm>
        </p:spPr>
        <p:txBody>
          <a:bodyPr/>
          <a:lstStyle/>
          <a:p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סטודנטים באוניברסיטת תל-אביב </a:t>
            </a:r>
            <a:r>
              <a:rPr lang="he-I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(אלפים)</a:t>
            </a:r>
            <a:endParaRPr lang="he-I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29</a:t>
            </a:fld>
            <a:endParaRPr lang="he-IL"/>
          </a:p>
        </p:txBody>
      </p:sp>
      <p:graphicFrame>
        <p:nvGraphicFramePr>
          <p:cNvPr id="9" name="תרשים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83177"/>
              </p:ext>
            </p:extLst>
          </p:nvPr>
        </p:nvGraphicFramePr>
        <p:xfrm>
          <a:off x="467544" y="1988840"/>
          <a:ext cx="8208911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מחבר ישר 10"/>
          <p:cNvCxnSpPr/>
          <p:nvPr/>
        </p:nvCxnSpPr>
        <p:spPr>
          <a:xfrm flipH="1" flipV="1">
            <a:off x="4788024" y="2492896"/>
            <a:ext cx="15236" cy="2747590"/>
          </a:xfrm>
          <a:prstGeom prst="line">
            <a:avLst/>
          </a:prstGeom>
          <a:ln w="31750" cap="sq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54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  <a:endParaRPr lang="he-I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2193007" y="6669906"/>
            <a:ext cx="6843489" cy="21547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e-IL" altLang="he-IL" sz="900" b="1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נתוני </a:t>
            </a:r>
            <a:r>
              <a:rPr lang="he-IL" altLang="he-IL" sz="9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למ"ס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, שנתון סטטיסטי לישראל 2014</a:t>
            </a:r>
            <a:endParaRPr lang="he-IL" altLang="he-IL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157609" y="404664"/>
            <a:ext cx="8878887" cy="546100"/>
          </a:xfrm>
        </p:spPr>
        <p:txBody>
          <a:bodyPr/>
          <a:lstStyle/>
          <a:p>
            <a:r>
              <a:rPr lang="he-IL" sz="2800" dirty="0" smtClean="0"/>
              <a:t>מטרופולין תל-אביב</a:t>
            </a:r>
            <a:endParaRPr lang="he-IL" sz="2800" dirty="0"/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535862"/>
              </p:ext>
            </p:extLst>
          </p:nvPr>
        </p:nvGraphicFramePr>
        <p:xfrm>
          <a:off x="4860033" y="1906498"/>
          <a:ext cx="4211958" cy="111252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403986"/>
                <a:gridCol w="1403986"/>
                <a:gridCol w="1403986"/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ahoma (Hebrew)"/>
                          <a:cs typeface="Arial" pitchFamily="34" charset="0"/>
                        </a:rPr>
                        <a:t>    מטרופולין תל-אביב כאחוז מישראל</a:t>
                      </a:r>
                      <a:r>
                        <a:rPr lang="en-US" altLang="he-IL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ahoma (Hebrew)"/>
                          <a:cs typeface="Arial" pitchFamily="34" charset="0"/>
                        </a:rPr>
                        <a:t>:</a:t>
                      </a:r>
                      <a:endParaRPr lang="he-I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1995</a:t>
                      </a:r>
                      <a:endParaRPr lang="he-IL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2000</a:t>
                      </a:r>
                      <a:endParaRPr lang="he-IL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/>
                        <a:t> </a:t>
                      </a:r>
                      <a:r>
                        <a:rPr lang="en-US" b="1" dirty="0" smtClean="0"/>
                        <a:t>2013</a:t>
                      </a:r>
                      <a:r>
                        <a:rPr lang="he-IL" b="1" dirty="0" smtClean="0"/>
                        <a:t>*</a:t>
                      </a:r>
                      <a:endParaRPr lang="he-IL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43.8%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43.7%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44.8%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טבלה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657731"/>
              </p:ext>
            </p:extLst>
          </p:nvPr>
        </p:nvGraphicFramePr>
        <p:xfrm>
          <a:off x="4932040" y="3324592"/>
          <a:ext cx="4129881" cy="111252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376627"/>
                <a:gridCol w="1376627"/>
                <a:gridCol w="1376627"/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אוכלוסיית תל-אביב-יפו כאחוז מהמטרופולין</a:t>
                      </a:r>
                      <a:r>
                        <a:rPr lang="en-US" altLang="he-IL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he-IL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1995</a:t>
                      </a:r>
                      <a:endParaRPr lang="he-IL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  <a:endParaRPr lang="he-IL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  <a:r>
                        <a:rPr lang="he-IL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he-IL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14.2%</a:t>
                      </a:r>
                      <a:endParaRPr lang="he-I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12.7%</a:t>
                      </a:r>
                      <a:endParaRPr lang="he-I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11.5%</a:t>
                      </a:r>
                      <a:endParaRPr lang="he-IL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3</a:t>
            </a:fld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96752"/>
            <a:ext cx="4787577" cy="542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179512" y="836712"/>
            <a:ext cx="8856984" cy="576064"/>
          </a:xfrm>
          <a:solidFill>
            <a:srgbClr val="FFFFFF"/>
          </a:solidFill>
        </p:spPr>
        <p:txBody>
          <a:bodyPr/>
          <a:lstStyle/>
          <a:p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אחוז תושבי תל-אביב-יפו מתוך מטרופולין תל-אביב מצטמצם בהדרגה לאורך השנים</a:t>
            </a:r>
            <a:endParaRPr lang="en-US" altLang="he-IL" sz="1800" dirty="0">
              <a:solidFill>
                <a:srgbClr val="00B050"/>
              </a:solidFill>
              <a:latin typeface="Arial" pitchFamily="34" charset="0"/>
              <a:ea typeface="Tahoma (Hebrew)"/>
              <a:cs typeface="Arial" pitchFamily="34" charset="0"/>
            </a:endParaRPr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5004048" y="4469050"/>
            <a:ext cx="41764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185738" indent="-160338" algn="just" fontAlgn="base">
              <a:lnSpc>
                <a:spcPts val="12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he-IL" sz="1100" dirty="0" smtClean="0">
                <a:solidFill>
                  <a:schemeClr val="bg1">
                    <a:lumMod val="50000"/>
                  </a:schemeClr>
                </a:solidFill>
                <a:ea typeface="Tahoma (Hebrew)"/>
                <a:cs typeface="Tahoma (Hebrew)"/>
              </a:rPr>
              <a:t>*</a:t>
            </a:r>
            <a:r>
              <a:rPr lang="he-IL" altLang="he-IL" sz="1100" dirty="0" smtClean="0">
                <a:solidFill>
                  <a:schemeClr val="bg1">
                    <a:lumMod val="50000"/>
                  </a:schemeClr>
                </a:solidFill>
                <a:ea typeface="Tahoma (Hebrew)"/>
                <a:cs typeface="Tahoma (Hebrew)"/>
              </a:rPr>
              <a:t> בשנת 2013 הגדרת המטרופולין השתנתה (נוספו מס' יישובים שבעבר לא היו חלק מהמטרופולין, כמו היישובים  הישראלים ביהודה ובשומרון).</a:t>
            </a:r>
            <a:endParaRPr lang="en-US" altLang="he-IL" sz="1100" dirty="0" smtClean="0">
              <a:solidFill>
                <a:schemeClr val="bg1">
                  <a:lumMod val="50000"/>
                </a:schemeClr>
              </a:solidFill>
              <a:ea typeface="Tahoma (Hebrew)"/>
              <a:cs typeface="Tahoma (Hebrew)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44463" y="1484784"/>
            <a:ext cx="4787577" cy="5135090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5457254" y="1246177"/>
            <a:ext cx="36512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e-IL" altLang="he-IL" sz="2600" b="1" baseline="-25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מטרופולין תל-אביב: כ-3,642,000 איש (2013)</a:t>
            </a:r>
            <a:endParaRPr lang="en-US" altLang="he-IL" sz="2600" b="1" baseline="-2500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7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accent5">
                    <a:lumMod val="75000"/>
                  </a:schemeClr>
                </a:solidFill>
              </a:rPr>
              <a:t>עבודה</a:t>
            </a: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755576" y="1124744"/>
            <a:ext cx="8280920" cy="719262"/>
          </a:xfrm>
        </p:spPr>
        <p:txBody>
          <a:bodyPr/>
          <a:lstStyle/>
          <a:p>
            <a:r>
              <a:rPr lang="he-IL" sz="1800" dirty="0"/>
              <a:t>ת"א-יפו היא מרכז תעסוקה כלל </a:t>
            </a:r>
            <a:r>
              <a:rPr lang="he-IL" sz="1800" dirty="0" smtClean="0"/>
              <a:t>ארצי:</a:t>
            </a:r>
            <a:r>
              <a:rPr lang="en-US" sz="1800" dirty="0" smtClean="0"/>
              <a:t> </a:t>
            </a:r>
            <a:r>
              <a:rPr lang="he-IL" altLang="he-IL" sz="1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בשנת 2013  </a:t>
            </a:r>
            <a:r>
              <a:rPr lang="en-US" altLang="he-IL" sz="1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US" altLang="he-IL" sz="18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he-IL" altLang="he-IL" sz="18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מהמועסקים בישראל </a:t>
            </a:r>
            <a:r>
              <a:rPr lang="he-IL" altLang="he-IL" sz="1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עבדו </a:t>
            </a:r>
            <a:r>
              <a:rPr lang="he-IL" altLang="he-IL" sz="18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בתל-אביב-יפו, בעוד שהאוכלוסייה </a:t>
            </a:r>
            <a:r>
              <a:rPr lang="he-IL" altLang="he-IL" sz="1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בת"א-יפו </a:t>
            </a:r>
            <a:r>
              <a:rPr lang="he-IL" altLang="he-IL" sz="18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מהווה רק כ-5.1% מאוכלוסיית </a:t>
            </a:r>
            <a:r>
              <a:rPr lang="he-IL" altLang="he-IL" sz="1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ישראל</a:t>
            </a:r>
            <a:endParaRPr lang="he-IL" sz="1800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179512" y="476672"/>
            <a:ext cx="8878887" cy="546100"/>
          </a:xfrm>
        </p:spPr>
        <p:txBody>
          <a:bodyPr/>
          <a:lstStyle/>
          <a:p>
            <a:r>
              <a:rPr lang="he-IL" sz="2800" dirty="0" smtClean="0"/>
              <a:t>מועסקים בשלוש הערים הגדולות, כאחוז מישראל* </a:t>
            </a:r>
            <a:r>
              <a:rPr lang="he-IL" sz="2400" dirty="0" smtClean="0"/>
              <a:t>(2013)</a:t>
            </a:r>
            <a:endParaRPr lang="he-IL" sz="2800" dirty="0"/>
          </a:p>
        </p:txBody>
      </p:sp>
      <p:sp>
        <p:nvSpPr>
          <p:cNvPr id="13" name="מלבן 12"/>
          <p:cNvSpPr/>
          <p:nvPr/>
        </p:nvSpPr>
        <p:spPr>
          <a:xfrm>
            <a:off x="0" y="6470873"/>
            <a:ext cx="9144000" cy="387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3" name="תרשים 2"/>
          <p:cNvGraphicFramePr/>
          <p:nvPr>
            <p:extLst>
              <p:ext uri="{D42A27DB-BD31-4B8C-83A1-F6EECF244321}">
                <p14:modId xmlns:p14="http://schemas.microsoft.com/office/powerpoint/2010/main" val="2007231182"/>
              </p:ext>
            </p:extLst>
          </p:nvPr>
        </p:nvGraphicFramePr>
        <p:xfrm>
          <a:off x="251520" y="2159976"/>
          <a:ext cx="8712968" cy="3221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207817" y="4536240"/>
            <a:ext cx="10842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he-IL" sz="1600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293,200</a:t>
            </a:r>
            <a:r>
              <a:rPr lang="he-IL" sz="1600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b="1" baseline="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732959" y="4536240"/>
            <a:ext cx="10826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he-IL" sz="1600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167,000</a:t>
            </a:r>
            <a:r>
              <a:rPr lang="he-IL" sz="1600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b="1" baseline="0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57"/>
          <p:cNvSpPr txBox="1">
            <a:spLocks noChangeArrowheads="1"/>
          </p:cNvSpPr>
          <p:nvPr/>
        </p:nvSpPr>
        <p:spPr bwMode="auto">
          <a:xfrm>
            <a:off x="5712330" y="5600273"/>
            <a:ext cx="313213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e-IL" altLang="he-IL" sz="1200" b="1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הערה: </a:t>
            </a: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בסוגריים-מספרים גולמיים</a:t>
            </a:r>
            <a:endParaRPr lang="en-US" altLang="he-IL" sz="1200" baseline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544390" y="4536240"/>
            <a:ext cx="12274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he-IL" sz="1600" baseline="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387,800</a:t>
            </a:r>
            <a:r>
              <a:rPr lang="he-IL" sz="1600" baseline="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he-IL" sz="1600" b="1" baseline="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מציין מיקום של מספר שקופית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30</a:t>
            </a:fld>
            <a:endParaRPr lang="he-IL"/>
          </a:p>
        </p:txBody>
      </p:sp>
      <p:sp>
        <p:nvSpPr>
          <p:cNvPr id="16" name="Text Box 79" descr="n020face"/>
          <p:cNvSpPr txBox="1">
            <a:spLocks noChangeArrowheads="1"/>
          </p:cNvSpPr>
          <p:nvPr/>
        </p:nvSpPr>
        <p:spPr bwMode="auto">
          <a:xfrm>
            <a:off x="-108520" y="1999873"/>
            <a:ext cx="14081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אחוזים</a:t>
            </a:r>
            <a:endParaRPr lang="en-US" altLang="he-IL" sz="12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9792" y="6549020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סקר כוח אדם 2013.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0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accent5">
                    <a:lumMod val="75000"/>
                  </a:schemeClr>
                </a:solidFill>
              </a:rPr>
              <a:t>עבודה</a:t>
            </a: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603744445"/>
              </p:ext>
            </p:extLst>
          </p:nvPr>
        </p:nvGraphicFramePr>
        <p:xfrm>
          <a:off x="72375" y="1858351"/>
          <a:ext cx="8820150" cy="4106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sz="2800" dirty="0" smtClean="0"/>
              <a:t>מועסקים בת"א-יפו לאורך השנים </a:t>
            </a:r>
            <a:r>
              <a:rPr lang="he-IL" sz="2400" dirty="0" smtClean="0"/>
              <a:t>(אלפים)</a:t>
            </a:r>
            <a:endParaRPr lang="he-IL" sz="2400" dirty="0"/>
          </a:p>
        </p:txBody>
      </p:sp>
      <p:cxnSp>
        <p:nvCxnSpPr>
          <p:cNvPr id="9" name="מחבר ישר 8"/>
          <p:cNvCxnSpPr>
            <a:cxnSpLocks noChangeShapeType="1"/>
          </p:cNvCxnSpPr>
          <p:nvPr/>
        </p:nvCxnSpPr>
        <p:spPr bwMode="auto">
          <a:xfrm>
            <a:off x="7943850" y="2012950"/>
            <a:ext cx="18876" cy="2868910"/>
          </a:xfrm>
          <a:prstGeom prst="line">
            <a:avLst/>
          </a:prstGeom>
          <a:noFill/>
          <a:ln w="25400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95536" y="5571008"/>
            <a:ext cx="856895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e-IL" altLang="he-IL" sz="1400" b="1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הערה: </a:t>
            </a:r>
            <a:r>
              <a:rPr lang="he-IL" altLang="he-IL" sz="14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לא ניתן להשוות את נתוני שנת 2012 ואילך לנתוני השנים הקודמות, עקב מעבר לסקר כוח אדם חודשי ובשל מעבר ממדידה של תכונות כוח עבודה אזרחי למדידה של תכונות כוח עבודה כללי. </a:t>
            </a:r>
            <a:endParaRPr lang="en-US" altLang="he-IL" sz="1400" baseline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31</a:t>
            </a:fld>
            <a:endParaRPr lang="he-IL"/>
          </a:p>
        </p:txBody>
      </p:sp>
      <p:sp>
        <p:nvSpPr>
          <p:cNvPr id="10" name="Text Box 79" descr="n020face"/>
          <p:cNvSpPr txBox="1">
            <a:spLocks noChangeArrowheads="1"/>
          </p:cNvSpPr>
          <p:nvPr/>
        </p:nvSpPr>
        <p:spPr bwMode="auto">
          <a:xfrm>
            <a:off x="-396552" y="1567825"/>
            <a:ext cx="14081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אלפים</a:t>
            </a:r>
            <a:endParaRPr lang="en-US" altLang="he-IL" sz="12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699747" y="6597352"/>
            <a:ext cx="6336749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סקר כוח אדם, 2013.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467544" y="1125562"/>
            <a:ext cx="8496622" cy="719262"/>
          </a:xfrm>
        </p:spPr>
        <p:txBody>
          <a:bodyPr/>
          <a:lstStyle/>
          <a:p>
            <a:pPr algn="just"/>
            <a:r>
              <a:rPr lang="he-IL" sz="1800" dirty="0" smtClean="0"/>
              <a:t>בעשור </a:t>
            </a:r>
            <a:r>
              <a:rPr lang="he-IL" sz="1800" dirty="0"/>
              <a:t>האחרון </a:t>
            </a:r>
            <a:r>
              <a:rPr lang="he-IL" sz="1800" dirty="0" smtClean="0"/>
              <a:t>(מאז 2004) מספר</a:t>
            </a:r>
            <a:r>
              <a:rPr lang="he-IL" sz="2000" dirty="0" smtClean="0"/>
              <a:t> המועסקים בעיר גדל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9793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0919" y="-27384"/>
            <a:ext cx="7515577" cy="503739"/>
          </a:xfrm>
        </p:spPr>
        <p:txBody>
          <a:bodyPr/>
          <a:lstStyle/>
          <a:p>
            <a:r>
              <a:rPr lang="he-IL" dirty="0" smtClean="0">
                <a:solidFill>
                  <a:schemeClr val="accent5">
                    <a:lumMod val="75000"/>
                  </a:schemeClr>
                </a:solidFill>
              </a:rPr>
              <a:t>עבודה</a:t>
            </a: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442737409"/>
              </p:ext>
            </p:extLst>
          </p:nvPr>
        </p:nvGraphicFramePr>
        <p:xfrm>
          <a:off x="381090" y="2003637"/>
          <a:ext cx="7992566" cy="3945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179512" y="506413"/>
            <a:ext cx="8878887" cy="546100"/>
          </a:xfrm>
        </p:spPr>
        <p:txBody>
          <a:bodyPr/>
          <a:lstStyle/>
          <a:p>
            <a:r>
              <a:rPr lang="he-IL" altLang="he-IL" sz="2800" dirty="0">
                <a:cs typeface="Arial" pitchFamily="34" charset="0"/>
              </a:rPr>
              <a:t>מועסקים תושבי העיר ומועסקים שאינם </a:t>
            </a:r>
            <a:r>
              <a:rPr lang="he-IL" altLang="he-IL" sz="2800" dirty="0" smtClean="0">
                <a:cs typeface="Arial" pitchFamily="34" charset="0"/>
              </a:rPr>
              <a:t>תושבים </a:t>
            </a:r>
            <a:r>
              <a:rPr lang="he-IL" altLang="he-IL" sz="2400" dirty="0" smtClean="0">
                <a:cs typeface="Arial" pitchFamily="34" charset="0"/>
              </a:rPr>
              <a:t>(</a:t>
            </a:r>
            <a:r>
              <a:rPr lang="he-IL" altLang="he-IL" sz="2000" dirty="0" smtClean="0">
                <a:cs typeface="Arial" pitchFamily="34" charset="0"/>
              </a:rPr>
              <a:t>אחוזים)</a:t>
            </a:r>
            <a:r>
              <a:rPr lang="en-US" altLang="he-IL" sz="2000" dirty="0" smtClean="0">
                <a:ea typeface="Tahoma (Hebrew)"/>
                <a:cs typeface="Tahoma (Hebrew)"/>
              </a:rPr>
              <a:t> </a:t>
            </a:r>
            <a:endParaRPr lang="en-US" altLang="he-IL" sz="2000" dirty="0">
              <a:ea typeface="Tahoma (Hebrew)"/>
              <a:cs typeface="Tahoma (Hebrew)"/>
            </a:endParaRPr>
          </a:p>
          <a:p>
            <a:endParaRPr lang="he-IL" sz="2800" dirty="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83568" y="6003056"/>
            <a:ext cx="806539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e-IL" altLang="he-IL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הערה: </a:t>
            </a:r>
            <a:r>
              <a:rPr lang="he-IL" altLang="he-IL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לא ניתן להשוות את נתוני שנת 2012 ואילך לנתוני השנים הקודמות, עקב מעבר לסקר כוח אדם חודשי ובשל מעבר ממדידה של תכונות כוח עבודה אזרחי למדידה של תכונות כוח עבודה כללי. </a:t>
            </a:r>
            <a:endParaRPr lang="en-US" altLang="he-IL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32</a:t>
            </a:fld>
            <a:endParaRPr lang="he-IL"/>
          </a:p>
        </p:txBody>
      </p:sp>
      <p:cxnSp>
        <p:nvCxnSpPr>
          <p:cNvPr id="13" name="מחבר ישר 12"/>
          <p:cNvCxnSpPr>
            <a:cxnSpLocks noChangeShapeType="1"/>
          </p:cNvCxnSpPr>
          <p:nvPr/>
        </p:nvCxnSpPr>
        <p:spPr bwMode="auto">
          <a:xfrm>
            <a:off x="7325557" y="2084909"/>
            <a:ext cx="11906" cy="2819866"/>
          </a:xfrm>
          <a:prstGeom prst="line">
            <a:avLst/>
          </a:prstGeom>
          <a:noFill/>
          <a:ln w="28575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Box 79" descr="n020face"/>
          <p:cNvSpPr txBox="1">
            <a:spLocks noChangeArrowheads="1"/>
          </p:cNvSpPr>
          <p:nvPr/>
        </p:nvSpPr>
        <p:spPr bwMode="auto">
          <a:xfrm>
            <a:off x="-252536" y="1833790"/>
            <a:ext cx="14081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אחוזים</a:t>
            </a:r>
            <a:endParaRPr lang="en-US" altLang="he-IL" sz="12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467544" y="1125562"/>
            <a:ext cx="8496622" cy="719262"/>
          </a:xfrm>
        </p:spPr>
        <p:txBody>
          <a:bodyPr/>
          <a:lstStyle/>
          <a:p>
            <a:pPr algn="just"/>
            <a:r>
              <a:rPr lang="he-IL" sz="1800" dirty="0"/>
              <a:t>תל-אביב-יפו </a:t>
            </a:r>
            <a:r>
              <a:rPr lang="he-IL" sz="1800" dirty="0" smtClean="0"/>
              <a:t>היא מרכז תעסוקה כלל ארצי: בשנת 2013, </a:t>
            </a:r>
            <a:r>
              <a:rPr lang="he-IL" altLang="he-IL" sz="1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כ-64% מהמועסקים בתל-אביב-יפו אינם תושבי העיר</a:t>
            </a:r>
            <a:endParaRPr lang="he-IL" sz="1800" dirty="0"/>
          </a:p>
        </p:txBody>
      </p:sp>
      <p:sp>
        <p:nvSpPr>
          <p:cNvPr id="12" name="TextBox 13"/>
          <p:cNvSpPr txBox="1"/>
          <p:nvPr/>
        </p:nvSpPr>
        <p:spPr>
          <a:xfrm>
            <a:off x="2483768" y="6597352"/>
            <a:ext cx="6336749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סקר כוח אדם 2013.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80963" y="404664"/>
            <a:ext cx="8878887" cy="546100"/>
          </a:xfrm>
        </p:spPr>
        <p:txBody>
          <a:bodyPr/>
          <a:lstStyle/>
          <a:p>
            <a:r>
              <a:rPr lang="he-IL" sz="2800" dirty="0" smtClean="0"/>
              <a:t>השתייכות לכוח העבודה</a:t>
            </a:r>
            <a:endParaRPr lang="he-IL" sz="280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33</a:t>
            </a:fld>
            <a:endParaRPr lang="he-IL"/>
          </a:p>
        </p:txBody>
      </p:sp>
      <p:graphicFrame>
        <p:nvGraphicFramePr>
          <p:cNvPr id="12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253282"/>
              </p:ext>
            </p:extLst>
          </p:nvPr>
        </p:nvGraphicFramePr>
        <p:xfrm>
          <a:off x="683568" y="2276871"/>
          <a:ext cx="7992814" cy="2304257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2697782"/>
                <a:gridCol w="1323758"/>
                <a:gridCol w="1323758"/>
                <a:gridCol w="1323758"/>
                <a:gridCol w="1323758"/>
              </a:tblGrid>
              <a:tr h="619366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השתייכות לכוח העבודה </a:t>
                      </a:r>
                      <a:r>
                        <a:rPr lang="he-IL" baseline="0" dirty="0" smtClean="0">
                          <a:solidFill>
                            <a:schemeClr val="bg1"/>
                          </a:solidFill>
                        </a:rPr>
                        <a:t>- 2013</a:t>
                      </a:r>
                      <a:endParaRPr lang="he-IL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973289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תל-אביב-יפו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ירושלים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חיפה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ישראל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711602">
                <a:tc>
                  <a:txBody>
                    <a:bodyPr/>
                    <a:lstStyle/>
                    <a:p>
                      <a:pPr algn="r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he-IL" altLang="he-IL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השייכים</a:t>
                      </a:r>
                      <a:r>
                        <a:rPr lang="he-IL" altLang="he-IL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לכוח העבודה (מסך כל בני 15+)</a:t>
                      </a:r>
                      <a:endParaRPr lang="en-US" altLang="he-IL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70.3%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51.3%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63.3%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63.7%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13"/>
          <p:cNvSpPr txBox="1"/>
          <p:nvPr/>
        </p:nvSpPr>
        <p:spPr>
          <a:xfrm>
            <a:off x="2627784" y="6597352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סקר כוח אדם, 2013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107504" y="1269578"/>
            <a:ext cx="8856984" cy="719262"/>
          </a:xfrm>
        </p:spPr>
        <p:txBody>
          <a:bodyPr/>
          <a:lstStyle/>
          <a:p>
            <a:r>
              <a:rPr lang="he-IL" sz="1800" dirty="0" smtClean="0"/>
              <a:t>היקף ההשתייכות לכוח העבודה של תושבי תל-אביב-יפו גבוה יותר בהשוואה לתושבי ירושלים, חיפה וכלל תושבי </a:t>
            </a:r>
            <a:r>
              <a:rPr lang="he-IL" sz="1800" dirty="0"/>
              <a:t>י</a:t>
            </a:r>
            <a:r>
              <a:rPr lang="he-IL" sz="1800" dirty="0" smtClean="0"/>
              <a:t>שראל. ההשתייכות לכוח העבודה עולה עם העלייה ברמת ההשכלה </a:t>
            </a:r>
          </a:p>
        </p:txBody>
      </p:sp>
      <p:sp>
        <p:nvSpPr>
          <p:cNvPr id="9" name="כותרת 1"/>
          <p:cNvSpPr>
            <a:spLocks noGrp="1"/>
          </p:cNvSpPr>
          <p:nvPr>
            <p:ph type="ctrTitle"/>
          </p:nvPr>
        </p:nvSpPr>
        <p:spPr>
          <a:xfrm>
            <a:off x="1520919" y="-27384"/>
            <a:ext cx="7515577" cy="503739"/>
          </a:xfrm>
        </p:spPr>
        <p:txBody>
          <a:bodyPr/>
          <a:lstStyle/>
          <a:p>
            <a:r>
              <a:rPr lang="he-IL" dirty="0" smtClean="0">
                <a:solidFill>
                  <a:schemeClr val="accent5">
                    <a:lumMod val="75000"/>
                  </a:schemeClr>
                </a:solidFill>
              </a:rPr>
              <a:t>עבודה</a:t>
            </a: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5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5">
                    <a:lumMod val="75000"/>
                  </a:schemeClr>
                </a:solidFill>
              </a:rPr>
              <a:t>עבודה</a:t>
            </a:r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668026114"/>
              </p:ext>
            </p:extLst>
          </p:nvPr>
        </p:nvGraphicFramePr>
        <p:xfrm>
          <a:off x="161925" y="1844824"/>
          <a:ext cx="882015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sz="2800" dirty="0"/>
              <a:t>בלתי מועסקים, כאחוז מהשייכים לכוח </a:t>
            </a:r>
            <a:r>
              <a:rPr lang="he-IL" sz="2800" dirty="0" smtClean="0"/>
              <a:t>העבודה</a:t>
            </a:r>
            <a:endParaRPr lang="he-IL" sz="2800" dirty="0"/>
          </a:p>
        </p:txBody>
      </p:sp>
      <p:sp>
        <p:nvSpPr>
          <p:cNvPr id="37" name="Text Box 79" descr="n020face"/>
          <p:cNvSpPr txBox="1">
            <a:spLocks noChangeArrowheads="1"/>
          </p:cNvSpPr>
          <p:nvPr/>
        </p:nvSpPr>
        <p:spPr bwMode="auto">
          <a:xfrm>
            <a:off x="-252536" y="1639833"/>
            <a:ext cx="14081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אחוזים</a:t>
            </a:r>
            <a:endParaRPr lang="en-US" altLang="he-IL" sz="12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55576" y="5859040"/>
            <a:ext cx="806539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he-IL" altLang="he-IL" sz="1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הערה: </a:t>
            </a:r>
            <a:r>
              <a:rPr lang="he-IL" altLang="he-IL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לא ניתן להשוות את נתוני שנת 2012 לנתוני השנים הקודמות, עקב מעבר לסקר כוח אדם חודשי ובשל מעבר ממדידה של תכונות כוח עבודה אזרחי למדידה של תכונות כוח עבודה כללי. </a:t>
            </a:r>
            <a:endParaRPr lang="en-US" altLang="he-IL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מחבר ישר 9"/>
          <p:cNvCxnSpPr/>
          <p:nvPr/>
        </p:nvCxnSpPr>
        <p:spPr>
          <a:xfrm>
            <a:off x="7754000" y="1989240"/>
            <a:ext cx="0" cy="3023936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34</a:t>
            </a:fld>
            <a:endParaRPr lang="he-IL"/>
          </a:p>
        </p:txBody>
      </p:sp>
      <p:sp>
        <p:nvSpPr>
          <p:cNvPr id="11" name="TextBox 13"/>
          <p:cNvSpPr txBox="1"/>
          <p:nvPr/>
        </p:nvSpPr>
        <p:spPr>
          <a:xfrm>
            <a:off x="2555776" y="6654552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סקר כוח אדם, 2013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251520" y="1052736"/>
            <a:ext cx="8712646" cy="567674"/>
          </a:xfrm>
        </p:spPr>
        <p:txBody>
          <a:bodyPr/>
          <a:lstStyle/>
          <a:p>
            <a:r>
              <a:rPr lang="he-IL" sz="1800" dirty="0" smtClean="0"/>
              <a:t>שיעור הבלתי מועסקים, מקרב תושבי העיר, </a:t>
            </a:r>
            <a:r>
              <a:rPr lang="he-IL" sz="1800" dirty="0" smtClean="0">
                <a:solidFill>
                  <a:srgbClr val="00B050"/>
                </a:solidFill>
              </a:rPr>
              <a:t>נמצא</a:t>
            </a:r>
            <a:r>
              <a:rPr lang="he-IL" sz="1800" dirty="0" smtClean="0"/>
              <a:t> בירידה (בדומה למגמה בישראל)  </a:t>
            </a:r>
            <a:endParaRPr lang="he-IL" sz="1800" dirty="0"/>
          </a:p>
        </p:txBody>
      </p:sp>
    </p:spTree>
    <p:extLst>
      <p:ext uri="{BB962C8B-B14F-4D97-AF65-F5344CB8AC3E}">
        <p14:creationId xmlns:p14="http://schemas.microsoft.com/office/powerpoint/2010/main" val="35048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תל-אביב-יפו </a:t>
            </a:r>
            <a:r>
              <a:rPr lang="he-IL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כמרכז כלכלי</a:t>
            </a: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85601" y="434628"/>
            <a:ext cx="8878887" cy="546100"/>
          </a:xfrm>
        </p:spPr>
        <p:txBody>
          <a:bodyPr/>
          <a:lstStyle/>
          <a:p>
            <a:r>
              <a:rPr lang="he-IL" sz="2800" dirty="0" smtClean="0"/>
              <a:t>שירותים פיננסיים ובנקים - 2013</a:t>
            </a:r>
            <a:endParaRPr lang="he-IL" sz="2800" dirty="0"/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264112"/>
              </p:ext>
            </p:extLst>
          </p:nvPr>
        </p:nvGraphicFramePr>
        <p:xfrm>
          <a:off x="1475656" y="1556792"/>
          <a:ext cx="6696745" cy="3907108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3280044"/>
                <a:gridCol w="1822894"/>
                <a:gridCol w="1593807"/>
              </a:tblGrid>
              <a:tr h="566726">
                <a:tc gridSpan="3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7" marB="45727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</a:tr>
              <a:tr h="873434"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נתונים - 2013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8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e-IL" altLang="he-IL" sz="14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(מספרים מוחלטים)</a:t>
                      </a:r>
                      <a:endParaRPr lang="en-US" altLang="he-IL" sz="14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% מישראל</a:t>
                      </a:r>
                      <a:endParaRPr lang="en-US" altLang="he-IL" sz="18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873434">
                <a:tc>
                  <a:txBody>
                    <a:bodyPr/>
                    <a:lstStyle/>
                    <a:p>
                      <a:pPr rtl="1"/>
                      <a:r>
                        <a:rPr lang="he-IL" altLang="he-IL" sz="1800" b="1" dirty="0" smtClean="0">
                          <a:latin typeface="Arial" pitchFamily="34" charset="0"/>
                          <a:cs typeface="Arial" pitchFamily="34" charset="0"/>
                        </a:rPr>
                        <a:t>מועסקים בענף שירותים פיננסיים ושירותי ביטוח (סיווג 2011)</a:t>
                      </a:r>
                      <a:endParaRPr lang="he-I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800" b="1" dirty="0" smtClean="0">
                          <a:latin typeface="Arial" pitchFamily="34" charset="0"/>
                          <a:cs typeface="Arial" pitchFamily="34" charset="0"/>
                        </a:rPr>
                        <a:t>38,482</a:t>
                      </a:r>
                      <a:endParaRPr lang="en-US" altLang="he-IL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r>
                        <a:rPr lang="he-IL" altLang="he-IL" sz="1800" b="1" dirty="0" smtClean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altLang="he-IL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46319">
                <a:tc>
                  <a:txBody>
                    <a:bodyPr/>
                    <a:lstStyle/>
                    <a:p>
                      <a:pPr rtl="1"/>
                      <a:r>
                        <a:rPr lang="he-IL" altLang="he-IL" sz="1800" b="1" dirty="0" smtClean="0">
                          <a:latin typeface="Arial" pitchFamily="34" charset="0"/>
                          <a:cs typeface="Arial" pitchFamily="34" charset="0"/>
                        </a:rPr>
                        <a:t>מספר משרדי הבנקים </a:t>
                      </a:r>
                      <a:endParaRPr lang="he-I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800" b="1" dirty="0" smtClean="0">
                          <a:latin typeface="Arial" pitchFamily="34" charset="0"/>
                          <a:cs typeface="Arial" pitchFamily="34" charset="0"/>
                        </a:rPr>
                        <a:t>159</a:t>
                      </a:r>
                      <a:endParaRPr lang="en-US" altLang="he-IL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800" b="1" dirty="0" smtClean="0"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  <a:endParaRPr lang="en-US" altLang="he-IL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47195">
                <a:tc>
                  <a:txBody>
                    <a:bodyPr/>
                    <a:lstStyle/>
                    <a:p>
                      <a:pPr rtl="1"/>
                      <a:r>
                        <a:rPr lang="he-IL" altLang="he-IL" sz="1800" b="1" dirty="0" smtClean="0">
                          <a:latin typeface="Arial" pitchFamily="34" charset="0"/>
                          <a:cs typeface="Arial" pitchFamily="34" charset="0"/>
                        </a:rPr>
                        <a:t>מספר המשרות במשרדי הבנקים </a:t>
                      </a:r>
                      <a:endParaRPr lang="he-I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21,406</a:t>
                      </a:r>
                      <a:endParaRPr lang="en-US" altLang="he-IL" sz="18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he-IL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57%</a:t>
                      </a:r>
                      <a:endParaRPr lang="en-US" altLang="he-IL" sz="1800" b="1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מציין מיקום של מספר שקופית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35</a:t>
            </a:fld>
            <a:endParaRPr lang="he-IL"/>
          </a:p>
        </p:txBody>
      </p:sp>
      <p:sp>
        <p:nvSpPr>
          <p:cNvPr id="6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323528" y="980728"/>
            <a:ext cx="8568952" cy="719262"/>
          </a:xfrm>
        </p:spPr>
        <p:txBody>
          <a:bodyPr/>
          <a:lstStyle/>
          <a:p>
            <a:r>
              <a:rPr lang="he-IL" altLang="he-IL" sz="18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תל-אביב-יפו מהווה מרכז כלכלי ופיננסי כלל ארצי - שליש מהמועסקים בשירותים הפיננסיים ובביטוח נמצאים בעיר; למעלה ממחצית המשרות בבנקים בישראל נמצאות בעיר</a:t>
            </a:r>
            <a:endParaRPr lang="he-IL" sz="1800" dirty="0"/>
          </a:p>
        </p:txBody>
      </p:sp>
      <p:sp>
        <p:nvSpPr>
          <p:cNvPr id="8" name="TextBox 13"/>
          <p:cNvSpPr txBox="1"/>
          <p:nvPr/>
        </p:nvSpPr>
        <p:spPr>
          <a:xfrm>
            <a:off x="2555776" y="6654552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לסטטיסטיקה, 2013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תל-אביב-יפו </a:t>
            </a:r>
            <a:r>
              <a:rPr lang="he-IL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כמרכז כלכלי</a:t>
            </a: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80963" y="404664"/>
            <a:ext cx="8878887" cy="546100"/>
          </a:xfrm>
        </p:spPr>
        <p:txBody>
          <a:bodyPr/>
          <a:lstStyle/>
          <a:p>
            <a:r>
              <a:rPr lang="he-IL" sz="2800" dirty="0" smtClean="0"/>
              <a:t>עסקים פעילים</a:t>
            </a:r>
            <a:endParaRPr lang="he-IL" sz="280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36</a:t>
            </a:fld>
            <a:endParaRPr lang="he-IL"/>
          </a:p>
        </p:txBody>
      </p:sp>
      <p:graphicFrame>
        <p:nvGraphicFramePr>
          <p:cNvPr id="12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22510"/>
              </p:ext>
            </p:extLst>
          </p:nvPr>
        </p:nvGraphicFramePr>
        <p:xfrm>
          <a:off x="755576" y="1760991"/>
          <a:ext cx="7992814" cy="2604113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2697782"/>
                <a:gridCol w="1323758"/>
                <a:gridCol w="1323758"/>
                <a:gridCol w="1323758"/>
                <a:gridCol w="1323758"/>
              </a:tblGrid>
              <a:tr h="504056">
                <a:tc gridSpan="5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עסקים פעילים* במגז</a:t>
                      </a:r>
                      <a:r>
                        <a:rPr lang="he-IL" baseline="0" dirty="0" smtClean="0">
                          <a:solidFill>
                            <a:schemeClr val="bg1"/>
                          </a:solidFill>
                        </a:rPr>
                        <a:t>ר העסקי - 2013</a:t>
                      </a:r>
                      <a:endParaRPr lang="he-IL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972821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תל-אביב-יפו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ירושלים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חיפה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ישראל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563618">
                <a:tc>
                  <a:txBody>
                    <a:bodyPr/>
                    <a:lstStyle/>
                    <a:p>
                      <a:pPr algn="r" rtl="1"/>
                      <a:r>
                        <a:rPr lang="he-IL" sz="1600" b="1" dirty="0" smtClean="0"/>
                        <a:t>מספר עסקים</a:t>
                      </a:r>
                      <a:r>
                        <a:rPr lang="he-IL" sz="1600" b="1" baseline="0" dirty="0" smtClean="0"/>
                        <a:t> פעילים</a:t>
                      </a:r>
                      <a:endParaRPr lang="he-IL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68,101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36,426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20,690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517,401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63618">
                <a:tc>
                  <a:txBody>
                    <a:bodyPr/>
                    <a:lstStyle/>
                    <a:p>
                      <a:pPr algn="r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he-IL" altLang="he-IL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מהעסקים</a:t>
                      </a:r>
                      <a:r>
                        <a:rPr lang="he-IL" altLang="he-IL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הפעילים ב</a:t>
                      </a:r>
                      <a:r>
                        <a:rPr lang="he-IL" altLang="he-IL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ישראל</a:t>
                      </a:r>
                      <a:endParaRPr lang="en-US" altLang="he-IL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13.2%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7.0%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altLang="he-IL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4.0%</a:t>
                      </a:r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4320679"/>
            <a:ext cx="8424936" cy="4385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he-IL" sz="9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he-IL" sz="900" dirty="0" smtClean="0"/>
              <a:t> </a:t>
            </a:r>
            <a:r>
              <a:rPr lang="he-IL" sz="9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הנתונים מוצגים </a:t>
            </a:r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עפ"י הסיווג </a:t>
            </a:r>
            <a:r>
              <a:rPr lang="he-IL" sz="9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האחיד של ענפי הכלכלה, 2011.  </a:t>
            </a:r>
          </a:p>
          <a:p>
            <a:pPr eaLnBrk="0" hangingPunct="0">
              <a:spcBef>
                <a:spcPct val="50000"/>
              </a:spcBef>
              <a:defRPr/>
            </a:pPr>
            <a:endParaRPr lang="he-IL" sz="9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457131"/>
              </p:ext>
            </p:extLst>
          </p:nvPr>
        </p:nvGraphicFramePr>
        <p:xfrm>
          <a:off x="719572" y="4868376"/>
          <a:ext cx="8100900" cy="118872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2244786"/>
                <a:gridCol w="1805664"/>
                <a:gridCol w="2025225"/>
                <a:gridCol w="2025225"/>
              </a:tblGrid>
              <a:tr h="293752">
                <a:tc gridSpan="4">
                  <a:txBody>
                    <a:bodyPr/>
                    <a:lstStyle/>
                    <a:p>
                      <a:pPr algn="ctr" rtl="1"/>
                      <a:r>
                        <a:rPr lang="he-IL" sz="1600" baseline="0" dirty="0" smtClean="0">
                          <a:solidFill>
                            <a:schemeClr val="bg1"/>
                          </a:solidFill>
                        </a:rPr>
                        <a:t>פתיחת וסגירת עסקים בתל-אביב-יפו - 2013</a:t>
                      </a:r>
                      <a:endParaRPr lang="he-IL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293752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bg1"/>
                          </a:solidFill>
                        </a:rPr>
                        <a:t>מספר עסקים פעילים</a:t>
                      </a:r>
                      <a:endParaRPr lang="he-IL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bg1"/>
                          </a:solidFill>
                        </a:rPr>
                        <a:t>עסקים שנפתחו</a:t>
                      </a:r>
                      <a:endParaRPr lang="he-IL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bg1"/>
                          </a:solidFill>
                        </a:rPr>
                        <a:t>עסקים שנסגרו</a:t>
                      </a:r>
                      <a:endParaRPr lang="he-IL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>
                          <a:solidFill>
                            <a:schemeClr val="bg1"/>
                          </a:solidFill>
                        </a:rPr>
                        <a:t>שינוי נטו</a:t>
                      </a:r>
                      <a:endParaRPr lang="he-IL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  <a:alpha val="78000"/>
                      </a:schemeClr>
                    </a:solidFill>
                  </a:tcPr>
                </a:tc>
              </a:tr>
              <a:tr h="293752"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/>
                        <a:t>68,101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(אחוז ממספר העסקים </a:t>
                      </a:r>
                      <a:r>
                        <a:rPr lang="he-IL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הפעילים</a:t>
                      </a:r>
                      <a:r>
                        <a:rPr lang="he-IL" sz="12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he-IL" sz="1200" b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/>
                        <a:t>5,944</a:t>
                      </a:r>
                    </a:p>
                    <a:p>
                      <a:pPr algn="ctr" rtl="1"/>
                      <a:r>
                        <a:rPr lang="he-IL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(8.7%)</a:t>
                      </a:r>
                      <a:endParaRPr lang="he-IL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/>
                        <a:t>5,140</a:t>
                      </a:r>
                    </a:p>
                    <a:p>
                      <a:pPr algn="ctr" rtl="1"/>
                      <a:r>
                        <a:rPr lang="he-IL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(7.5%)</a:t>
                      </a:r>
                      <a:endParaRPr lang="he-IL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b="1" dirty="0" smtClean="0"/>
                        <a:t>804</a:t>
                      </a:r>
                    </a:p>
                    <a:p>
                      <a:pPr algn="ctr" rtl="1"/>
                      <a:r>
                        <a:rPr lang="he-IL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(1.2%)</a:t>
                      </a:r>
                      <a:endParaRPr lang="he-IL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מלבן 13"/>
          <p:cNvSpPr/>
          <p:nvPr/>
        </p:nvSpPr>
        <p:spPr>
          <a:xfrm>
            <a:off x="414928" y="980728"/>
            <a:ext cx="85234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 smtClean="0">
                <a:solidFill>
                  <a:schemeClr val="accent3"/>
                </a:solidFill>
              </a:rPr>
              <a:t>תל-אביב-יפו מהווה מרכז </a:t>
            </a:r>
            <a:r>
              <a:rPr lang="he-IL" b="1" dirty="0">
                <a:solidFill>
                  <a:schemeClr val="accent3"/>
                </a:solidFill>
              </a:rPr>
              <a:t>עסקים משמעותי </a:t>
            </a:r>
            <a:r>
              <a:rPr lang="he-IL" b="1" dirty="0" smtClean="0">
                <a:solidFill>
                  <a:schemeClr val="accent3"/>
                </a:solidFill>
              </a:rPr>
              <a:t>בישראל:</a:t>
            </a:r>
            <a:r>
              <a:rPr lang="en-US" b="1" dirty="0" smtClean="0">
                <a:solidFill>
                  <a:schemeClr val="accent3"/>
                </a:solidFill>
              </a:rPr>
              <a:t> </a:t>
            </a:r>
            <a:r>
              <a:rPr lang="he-IL" b="1" dirty="0" smtClean="0">
                <a:solidFill>
                  <a:schemeClr val="accent3"/>
                </a:solidFill>
              </a:rPr>
              <a:t>בשנת 2013 פעלו בה כ-68 אלף עסקים, שהיוו כ-13% מסך העסקים הפעילים בישראל </a:t>
            </a:r>
            <a:endParaRPr lang="en-US" b="1" dirty="0">
              <a:solidFill>
                <a:schemeClr val="accent3"/>
              </a:solidFill>
            </a:endParaRPr>
          </a:p>
          <a:p>
            <a:pPr lvl="0"/>
            <a:endParaRPr lang="he-IL" b="1" dirty="0">
              <a:solidFill>
                <a:srgbClr val="0099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6582544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</a:t>
            </a:r>
            <a:r>
              <a:rPr lang="he-IL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e-IL" sz="900" dirty="0">
                <a:solidFill>
                  <a:schemeClr val="bg1">
                    <a:lumMod val="50000"/>
                  </a:schemeClr>
                </a:solidFill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17311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2860A4"/>
                </a:solidFill>
              </a:rPr>
              <a:t>תיירות</a:t>
            </a:r>
            <a:endParaRPr lang="he-IL" dirty="0">
              <a:solidFill>
                <a:srgbClr val="2860A4"/>
              </a:solidFill>
            </a:endParaRPr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104374905"/>
              </p:ext>
            </p:extLst>
          </p:nvPr>
        </p:nvGraphicFramePr>
        <p:xfrm>
          <a:off x="35496" y="1988134"/>
          <a:ext cx="8820150" cy="432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80963" y="434628"/>
            <a:ext cx="8878887" cy="546100"/>
          </a:xfrm>
        </p:spPr>
        <p:txBody>
          <a:bodyPr/>
          <a:lstStyle/>
          <a:p>
            <a:r>
              <a:rPr lang="he-IL" sz="2800" dirty="0" smtClean="0"/>
              <a:t>אורחים אשר לנו במלונות תיירות* בעיר</a:t>
            </a:r>
            <a:endParaRPr lang="he-IL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3270" y="1711134"/>
            <a:ext cx="82758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chemeClr val="bg1">
                    <a:lumMod val="50000"/>
                  </a:schemeClr>
                </a:solidFill>
              </a:rPr>
              <a:t>אלפים</a:t>
            </a:r>
            <a:endParaRPr lang="he-I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37</a:t>
            </a:fld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2771800" y="6597352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427062" y="1052736"/>
            <a:ext cx="8344070" cy="719262"/>
          </a:xfrm>
        </p:spPr>
        <p:txBody>
          <a:bodyPr/>
          <a:lstStyle/>
          <a:p>
            <a:pPr algn="just"/>
            <a:r>
              <a:rPr lang="he-IL" sz="1800" dirty="0" smtClean="0"/>
              <a:t>בעשור האחרון (משנת 2004)</a:t>
            </a:r>
            <a:r>
              <a:rPr lang="he-IL" sz="1800" dirty="0"/>
              <a:t> </a:t>
            </a:r>
            <a:r>
              <a:rPr lang="he-IL" sz="1800" dirty="0" smtClean="0"/>
              <a:t>בולטת העלייה במספר התיירים מחו"ל שלנו במלונות התיירות בתל-אביב-יפו (עלייה של כ-130%)</a:t>
            </a:r>
            <a:endParaRPr lang="he-IL" sz="1800" dirty="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-324544" y="6125234"/>
            <a:ext cx="67687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buNone/>
              <a:defRPr/>
            </a:pPr>
            <a:r>
              <a:rPr lang="he-IL" altLang="he-IL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מלונות תיירות -</a:t>
            </a:r>
            <a:r>
              <a:rPr lang="he-IL" altLang="he-IL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בתי מלון, בתי הארחה, מלונות דירות,</a:t>
            </a:r>
          </a:p>
          <a:p>
            <a:pPr>
              <a:lnSpc>
                <a:spcPts val="1200"/>
              </a:lnSpc>
              <a:spcBef>
                <a:spcPts val="0"/>
              </a:spcBef>
              <a:buNone/>
              <a:defRPr/>
            </a:pPr>
            <a:r>
              <a:rPr lang="he-IL" altLang="he-IL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ומלונות הרשומים לתיירים על-ידי משרד התיירות. </a:t>
            </a:r>
            <a:endParaRPr lang="en-US" altLang="he-IL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6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2860A4"/>
                </a:solidFill>
              </a:rPr>
              <a:t>תיירות</a:t>
            </a:r>
          </a:p>
        </p:txBody>
      </p:sp>
      <p:sp>
        <p:nvSpPr>
          <p:cNvPr id="20" name="מציין מיקום טקסט 6"/>
          <p:cNvSpPr txBox="1">
            <a:spLocks/>
          </p:cNvSpPr>
          <p:nvPr/>
        </p:nvSpPr>
        <p:spPr>
          <a:xfrm>
            <a:off x="93856" y="1196752"/>
            <a:ext cx="8878887" cy="3888432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endParaRPr lang="he-IL" altLang="he-IL" sz="2000" b="0" dirty="0" smtClean="0">
              <a:cs typeface="Arial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he-IL" altLang="he-IL" sz="2000" dirty="0" smtClean="0">
                <a:cs typeface="Arial" pitchFamily="34" charset="0"/>
              </a:rPr>
              <a:t>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he-IL" altLang="he-IL" sz="2000" dirty="0">
              <a:cs typeface="Arial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he-IL" altLang="he-IL" sz="2000" dirty="0" smtClean="0">
              <a:cs typeface="Arial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he-IL" altLang="he-IL" sz="2000" dirty="0">
              <a:cs typeface="Arial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he-IL" altLang="he-IL" sz="2000" dirty="0" smtClean="0">
              <a:cs typeface="Arial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he-IL" altLang="he-IL" sz="2000" dirty="0">
              <a:cs typeface="Arial" pitchFamily="34" charset="0"/>
            </a:endParaRPr>
          </a:p>
          <a:p>
            <a:pPr marL="1436688" indent="-1436688" eaLnBrk="0" hangingPunct="0">
              <a:spcBef>
                <a:spcPct val="50000"/>
              </a:spcBef>
              <a:tabLst>
                <a:tab pos="1435100" algn="l"/>
              </a:tabLst>
              <a:defRPr/>
            </a:pPr>
            <a:endParaRPr lang="en-US" sz="2000" b="0" dirty="0">
              <a:cs typeface="Arial" pitchFamily="34" charset="0"/>
            </a:endParaRPr>
          </a:p>
        </p:txBody>
      </p:sp>
      <p:graphicFrame>
        <p:nvGraphicFramePr>
          <p:cNvPr id="28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80256"/>
              </p:ext>
            </p:extLst>
          </p:nvPr>
        </p:nvGraphicFramePr>
        <p:xfrm>
          <a:off x="1220992" y="3933055"/>
          <a:ext cx="6552728" cy="1440161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638182"/>
                <a:gridCol w="1638182"/>
                <a:gridCol w="1638182"/>
                <a:gridCol w="1638182"/>
              </a:tblGrid>
              <a:tr h="378539">
                <a:tc gridSpan="4"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ממוצע</a:t>
                      </a:r>
                      <a:r>
                        <a:rPr lang="he-IL" baseline="0" dirty="0" smtClean="0">
                          <a:solidFill>
                            <a:schemeClr val="bg1"/>
                          </a:solidFill>
                        </a:rPr>
                        <a:t> לינות לתייר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567808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תל-אביב-יפו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ירושלים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חיפה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>
                          <a:solidFill>
                            <a:schemeClr val="bg1"/>
                          </a:solidFill>
                        </a:rPr>
                        <a:t>ישראל</a:t>
                      </a:r>
                      <a:endParaRPr lang="he-IL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493814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3.2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3.4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3.2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3.1</a:t>
                      </a:r>
                      <a:endParaRPr lang="he-IL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38</a:t>
            </a:fld>
            <a:endParaRPr lang="he-IL"/>
          </a:p>
        </p:txBody>
      </p:sp>
      <p:graphicFrame>
        <p:nvGraphicFramePr>
          <p:cNvPr id="8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5100832"/>
              </p:ext>
            </p:extLst>
          </p:nvPr>
        </p:nvGraphicFramePr>
        <p:xfrm>
          <a:off x="1187624" y="1916831"/>
          <a:ext cx="6624735" cy="1819694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843506"/>
                <a:gridCol w="1548725"/>
                <a:gridCol w="1719378"/>
                <a:gridCol w="1513126"/>
              </a:tblGrid>
              <a:tr h="493814"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endParaRPr lang="he-IL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dirty="0" smtClean="0"/>
                        <a:t>סך הכול</a:t>
                      </a:r>
                      <a:endParaRPr lang="he-IL" sz="1400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dirty="0" smtClean="0"/>
                        <a:t>מגמות בהשוואה לשנת 2012 </a:t>
                      </a:r>
                      <a:r>
                        <a:rPr lang="he-IL" sz="1600" dirty="0" smtClean="0">
                          <a:solidFill>
                            <a:srgbClr val="FF6600"/>
                          </a:solidFill>
                        </a:rPr>
                        <a:t>(מגמות בישראל)</a:t>
                      </a:r>
                      <a:endParaRPr lang="he-IL" sz="1600" dirty="0">
                        <a:solidFill>
                          <a:srgbClr val="FF66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dirty="0" smtClean="0"/>
                        <a:t>%</a:t>
                      </a:r>
                      <a:r>
                        <a:rPr lang="en-US" dirty="0" smtClean="0"/>
                        <a:t> </a:t>
                      </a:r>
                      <a:r>
                        <a:rPr lang="he-IL" dirty="0" smtClean="0"/>
                        <a:t>מישראל</a:t>
                      </a:r>
                      <a:endParaRPr lang="he-IL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493814">
                <a:tc>
                  <a:txBody>
                    <a:bodyPr/>
                    <a:lstStyle/>
                    <a:p>
                      <a:pPr algn="r" rtl="1">
                        <a:lnSpc>
                          <a:spcPts val="1800"/>
                        </a:lnSpc>
                      </a:pPr>
                      <a:r>
                        <a:rPr lang="he-IL" dirty="0" smtClean="0"/>
                        <a:t>מספר האורחים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dirty="0" smtClean="0"/>
                        <a:t>1,070,000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dirty="0" smtClean="0"/>
                        <a:t>4%+ </a:t>
                      </a:r>
                      <a:r>
                        <a:rPr lang="he-IL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he-IL" sz="1200" b="1" dirty="0" smtClean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(2%+)</a:t>
                      </a:r>
                      <a:endParaRPr lang="he-IL" sz="1200" b="1" dirty="0">
                        <a:solidFill>
                          <a:srgbClr val="FF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dirty="0" smtClean="0"/>
                        <a:t>12%</a:t>
                      </a:r>
                      <a:endParaRPr lang="he-IL" dirty="0"/>
                    </a:p>
                  </a:txBody>
                  <a:tcPr anchor="ctr"/>
                </a:tc>
              </a:tr>
              <a:tr h="493814">
                <a:tc>
                  <a:txBody>
                    <a:bodyPr/>
                    <a:lstStyle/>
                    <a:p>
                      <a:pPr algn="r" rtl="1">
                        <a:lnSpc>
                          <a:spcPts val="1800"/>
                        </a:lnSpc>
                      </a:pPr>
                      <a:r>
                        <a:rPr lang="he-IL" sz="1600" dirty="0" smtClean="0"/>
                        <a:t>מתוכם: </a:t>
                      </a:r>
                      <a:r>
                        <a:rPr lang="he-IL" dirty="0" smtClean="0"/>
                        <a:t>מספר 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he-IL" dirty="0" smtClean="0"/>
                        <a:t>          התיירים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dirty="0" smtClean="0"/>
                        <a:t>741,100</a:t>
                      </a:r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/>
                        <a:t>4%+</a:t>
                      </a:r>
                      <a:r>
                        <a:rPr lang="he-IL" baseline="0" dirty="0" smtClean="0"/>
                        <a:t>  </a:t>
                      </a:r>
                      <a:r>
                        <a:rPr lang="he-IL" sz="1200" b="1" dirty="0" smtClean="0">
                          <a:solidFill>
                            <a:srgbClr val="FF6600"/>
                          </a:solidFill>
                        </a:rPr>
                        <a:t>(1%-)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800"/>
                        </a:lnSpc>
                      </a:pPr>
                      <a:r>
                        <a:rPr lang="he-IL" dirty="0" smtClean="0"/>
                        <a:t>24%</a:t>
                      </a:r>
                      <a:endParaRPr lang="he-IL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75656" y="6525344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1187624" y="764704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b="1" dirty="0" smtClean="0">
                <a:solidFill>
                  <a:schemeClr val="accent3"/>
                </a:solidFill>
              </a:rPr>
              <a:t>בשנת </a:t>
            </a:r>
            <a:r>
              <a:rPr lang="he-IL" b="1" dirty="0">
                <a:solidFill>
                  <a:schemeClr val="accent3"/>
                </a:solidFill>
              </a:rPr>
              <a:t>2013 הגיעו לעיר למעלה ממיליון </a:t>
            </a:r>
            <a:r>
              <a:rPr lang="he-IL" b="1" dirty="0" smtClean="0">
                <a:solidFill>
                  <a:schemeClr val="accent3"/>
                </a:solidFill>
              </a:rPr>
              <a:t>אורחים, המהווים כ-12% מכלל האורחים במלונות התיירות* בארץ</a:t>
            </a:r>
            <a:endParaRPr lang="he-IL" b="1" dirty="0">
              <a:solidFill>
                <a:srgbClr val="009999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43608" y="5960313"/>
            <a:ext cx="67687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he-IL" altLang="he-IL" sz="1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מלונות תיירות </a:t>
            </a:r>
            <a:r>
              <a:rPr lang="he-IL" altLang="he-IL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בתי מלון, בתי הארחה, מלונות דירות, ומלונות הרשומים לתיירים ע"י משרד התיירות. </a:t>
            </a:r>
            <a:endParaRPr lang="en-US" altLang="he-IL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79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2860A4"/>
                </a:solidFill>
              </a:rPr>
              <a:t>תיירות</a:t>
            </a:r>
            <a:endParaRPr lang="he-IL" dirty="0">
              <a:solidFill>
                <a:srgbClr val="2860A4"/>
              </a:solidFill>
            </a:endParaRP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904230" y="434628"/>
            <a:ext cx="8132266" cy="546100"/>
          </a:xfrm>
        </p:spPr>
        <p:txBody>
          <a:bodyPr/>
          <a:lstStyle/>
          <a:p>
            <a:r>
              <a:rPr lang="he-IL" sz="2700" dirty="0"/>
              <a:t>פדיון מלונות </a:t>
            </a:r>
            <a:r>
              <a:rPr lang="he-IL" sz="2700" dirty="0" smtClean="0"/>
              <a:t>התיירות בתל-אביב-יפו, 2013</a:t>
            </a:r>
            <a:endParaRPr lang="he-IL" sz="2700" dirty="0"/>
          </a:p>
        </p:txBody>
      </p:sp>
      <p:sp>
        <p:nvSpPr>
          <p:cNvPr id="20" name="מציין מיקום טקסט 6"/>
          <p:cNvSpPr txBox="1">
            <a:spLocks/>
          </p:cNvSpPr>
          <p:nvPr/>
        </p:nvSpPr>
        <p:spPr>
          <a:xfrm>
            <a:off x="683568" y="1057611"/>
            <a:ext cx="8280920" cy="1291269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e-IL" sz="2000" dirty="0">
                <a:solidFill>
                  <a:srgbClr val="00B050"/>
                </a:solidFill>
              </a:rPr>
              <a:t>בשנת </a:t>
            </a:r>
            <a:r>
              <a:rPr lang="he-IL" sz="2000" dirty="0" smtClean="0">
                <a:solidFill>
                  <a:srgbClr val="00B050"/>
                </a:solidFill>
              </a:rPr>
              <a:t>2013, הפדיון מכלל האורחים (תיירים וישראלים) במלונות תיירות בתל-אביב-יפו הגיע בקירוב ל-1.7 מיליארד ש"ח. </a:t>
            </a:r>
          </a:p>
          <a:p>
            <a:pPr algn="just"/>
            <a:r>
              <a:rPr lang="he-IL" sz="2000" dirty="0" smtClean="0">
                <a:solidFill>
                  <a:srgbClr val="00B050"/>
                </a:solidFill>
              </a:rPr>
              <a:t>הפדיון </a:t>
            </a:r>
            <a:r>
              <a:rPr lang="he-IL" sz="2000" u="sng" dirty="0" smtClean="0">
                <a:solidFill>
                  <a:srgbClr val="00B050"/>
                </a:solidFill>
              </a:rPr>
              <a:t>מתיירים</a:t>
            </a:r>
            <a:r>
              <a:rPr lang="he-IL" sz="2000" dirty="0" smtClean="0">
                <a:solidFill>
                  <a:srgbClr val="00B050"/>
                </a:solidFill>
              </a:rPr>
              <a:t> בתל-אביב-יפו מהווה כשליש מהפדיון מתיירים במלונות תיירות בישראל </a:t>
            </a:r>
            <a:endParaRPr lang="he-IL" sz="2400" b="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39</a:t>
            </a:fld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2168492" y="6600346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" name="מציין מיקום תרשים 2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056133199"/>
              </p:ext>
            </p:extLst>
          </p:nvPr>
        </p:nvGraphicFramePr>
        <p:xfrm>
          <a:off x="1187624" y="2852936"/>
          <a:ext cx="5472608" cy="3461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מציין מיקום תרשים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132319"/>
              </p:ext>
            </p:extLst>
          </p:nvPr>
        </p:nvGraphicFramePr>
        <p:xfrm>
          <a:off x="5796136" y="3068960"/>
          <a:ext cx="1584177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736" y="2564904"/>
            <a:ext cx="51125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פדיון מתיירים במלונות תיירות כאחוז מישראל, 2013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029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מלבן 37"/>
          <p:cNvSpPr/>
          <p:nvPr/>
        </p:nvSpPr>
        <p:spPr>
          <a:xfrm>
            <a:off x="0" y="6045114"/>
            <a:ext cx="9144000" cy="812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/>
              </a:solidFill>
            </a:endParaRPr>
          </a:p>
        </p:txBody>
      </p:sp>
      <p:grpSp>
        <p:nvGrpSpPr>
          <p:cNvPr id="8" name="קבוצה 3"/>
          <p:cNvGrpSpPr>
            <a:grpSpLocks/>
          </p:cNvGrpSpPr>
          <p:nvPr/>
        </p:nvGrpSpPr>
        <p:grpSpPr bwMode="auto">
          <a:xfrm>
            <a:off x="107516" y="980728"/>
            <a:ext cx="7049455" cy="5877272"/>
            <a:chOff x="-36512" y="506291"/>
            <a:chExt cx="9000896" cy="6451101"/>
          </a:xfrm>
        </p:grpSpPr>
        <p:pic>
          <p:nvPicPr>
            <p:cNvPr id="9" name="Picture 2" descr="רבעים_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506291"/>
              <a:ext cx="9000896" cy="6451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591254" y="2276872"/>
              <a:ext cx="1644568" cy="405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e-IL" altLang="he-IL" sz="1800" b="1" baseline="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13.9%</a:t>
              </a:r>
              <a:endParaRPr lang="en-US" altLang="he-IL" sz="1800" b="1" baseline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6293068" y="2324177"/>
              <a:ext cx="1249405" cy="405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e-IL" altLang="he-IL" sz="1800" b="1" baseline="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12.6%</a:t>
              </a:r>
              <a:endParaRPr lang="en-US" altLang="he-IL" sz="1800" b="1" baseline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353948" y="3604954"/>
              <a:ext cx="1127004" cy="405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e-IL" altLang="he-IL" sz="1800" b="1" baseline="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14.5%</a:t>
              </a:r>
              <a:endParaRPr lang="en-US" altLang="he-IL" sz="1800" b="1" baseline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374591" y="3501008"/>
              <a:ext cx="1299472" cy="405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e-IL" altLang="he-IL" sz="1800" b="1" baseline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11.1%</a:t>
              </a:r>
              <a:endParaRPr lang="en-US" altLang="he-IL" sz="1800" b="1" baseline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049559" y="4368979"/>
              <a:ext cx="1039920" cy="405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e-IL" altLang="he-IL" sz="1800" b="1" baseline="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9.0%</a:t>
              </a:r>
              <a:endParaRPr lang="en-US" altLang="he-IL" sz="1800" b="1" baseline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300678" y="4368979"/>
              <a:ext cx="1022406" cy="405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e-IL" altLang="he-IL" sz="1800" b="1" baseline="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1.3%</a:t>
              </a:r>
              <a:endParaRPr lang="en-US" altLang="he-IL" sz="1800" b="1" baseline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916065" y="5286647"/>
              <a:ext cx="1212384" cy="405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e-IL" altLang="he-IL" sz="1800" b="1" baseline="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11.5%</a:t>
              </a:r>
              <a:endParaRPr lang="en-US" altLang="he-IL" sz="1800" b="1" baseline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2601209" y="5090525"/>
              <a:ext cx="1039919" cy="405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e-IL" altLang="he-IL" sz="1800" b="1" baseline="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6.9%</a:t>
              </a:r>
              <a:endParaRPr lang="en-US" altLang="he-IL" sz="1800" b="1" baseline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3893243" y="4869161"/>
              <a:ext cx="1127004" cy="405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he-IL" altLang="he-IL" sz="1800" b="1" baseline="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19.3%</a:t>
              </a:r>
              <a:endParaRPr lang="en-US" altLang="he-IL" sz="1800" b="1" baseline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6156176" y="2780928"/>
              <a:ext cx="112476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he-IL" sz="1400" b="1" baseline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52,250</a:t>
              </a:r>
              <a:endParaRPr lang="en-US" altLang="he-IL" sz="1400" b="1" baseline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3591254" y="2924944"/>
              <a:ext cx="112476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he-IL" sz="1400" b="1" baseline="0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57,650</a:t>
              </a:r>
              <a:endParaRPr lang="en-US" altLang="he-IL" sz="1400" b="1" baseline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2175916" y="4040632"/>
              <a:ext cx="112476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he-IL" sz="1400" b="1" baseline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60,000</a:t>
              </a:r>
              <a:endParaRPr lang="en-US" altLang="he-IL" sz="1400" b="1" baseline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3328441" y="3897757"/>
              <a:ext cx="112476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he-IL" sz="1400" b="1" baseline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45,810</a:t>
              </a:r>
              <a:endParaRPr lang="en-US" altLang="he-IL" sz="1400" b="1" baseline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1802300" y="4831010"/>
              <a:ext cx="112476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he-IL" sz="1400" b="1" baseline="0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37,410</a:t>
              </a:r>
              <a:endParaRPr lang="en-US" altLang="he-IL" sz="1400" b="1" baseline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2905596" y="4831010"/>
              <a:ext cx="112476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he-IL" sz="1400" b="1" baseline="0" dirty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5,420</a:t>
              </a:r>
              <a:endParaRPr lang="en-US" altLang="he-IL" sz="1400" b="1" baseline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807491" y="5793232"/>
              <a:ext cx="112476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he-IL" sz="1400" b="1" baseline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47,580</a:t>
              </a:r>
              <a:endParaRPr lang="en-US" altLang="he-IL" sz="1400" b="1" baseline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2320379" y="5577332"/>
              <a:ext cx="112476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he-IL" sz="1400" b="1" baseline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28,620</a:t>
              </a:r>
              <a:endParaRPr lang="en-US" altLang="he-IL" sz="1400" b="1" baseline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3707904" y="5432870"/>
              <a:ext cx="112476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29019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he-IL" sz="1400" b="1" baseline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79,820</a:t>
              </a:r>
              <a:endParaRPr lang="en-US" altLang="he-IL" sz="1400" b="1" baseline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מלבן 2"/>
            <p:cNvSpPr>
              <a:spLocks noChangeArrowheads="1"/>
            </p:cNvSpPr>
            <p:nvPr/>
          </p:nvSpPr>
          <p:spPr bwMode="auto">
            <a:xfrm>
              <a:off x="5580111" y="5962509"/>
              <a:ext cx="2823343" cy="706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he-IL" altLang="he-IL" sz="2400"/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7720195" y="5750430"/>
              <a:ext cx="198401" cy="64395"/>
            </a:xfrm>
            <a:prstGeom prst="rect">
              <a:avLst/>
            </a:prstGeom>
            <a:solidFill>
              <a:srgbClr val="C00000"/>
            </a:solidFill>
            <a:ln w="222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he-IL" altLang="he-IL" sz="2400"/>
            </a:p>
          </p:txBody>
        </p:sp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>
              <a:off x="6429030" y="5642663"/>
              <a:ext cx="1257517" cy="304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he-IL" sz="1200" b="1" baseline="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מספר רובע</a:t>
              </a:r>
              <a:endParaRPr lang="en-US" altLang="he-IL" sz="1200" b="1" baseline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7720197" y="5949280"/>
              <a:ext cx="198401" cy="64395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99CC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he-IL" altLang="he-IL" sz="2400"/>
            </a:p>
          </p:txBody>
        </p:sp>
        <p:sp>
          <p:nvSpPr>
            <p:cNvPr id="34" name="Text Box 30"/>
            <p:cNvSpPr txBox="1">
              <a:spLocks noChangeArrowheads="1"/>
            </p:cNvSpPr>
            <p:nvPr/>
          </p:nvSpPr>
          <p:spPr bwMode="auto">
            <a:xfrm>
              <a:off x="6408996" y="5840889"/>
              <a:ext cx="1257517" cy="304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e-IL" altLang="he-IL" sz="1200" b="1" baseline="0" dirty="0" smtClean="0">
                  <a:solidFill>
                    <a:srgbClr val="669900"/>
                  </a:solidFill>
                  <a:latin typeface="Arial" pitchFamily="34" charset="0"/>
                  <a:cs typeface="Arial" pitchFamily="34" charset="0"/>
                </a:rPr>
                <a:t>גבול</a:t>
              </a:r>
              <a:r>
                <a:rPr lang="he-IL" altLang="he-IL" sz="1200" b="1" dirty="0" smtClean="0">
                  <a:solidFill>
                    <a:srgbClr val="6699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he-IL" altLang="he-IL" sz="1200" b="1" baseline="0" dirty="0" smtClean="0">
                  <a:solidFill>
                    <a:srgbClr val="6699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he-IL" altLang="he-IL" sz="1200" b="1" baseline="0" dirty="0">
                  <a:solidFill>
                    <a:srgbClr val="669900"/>
                  </a:solidFill>
                  <a:latin typeface="Arial" pitchFamily="34" charset="0"/>
                  <a:cs typeface="Arial" pitchFamily="34" charset="0"/>
                </a:rPr>
                <a:t>רובע</a:t>
              </a:r>
              <a:endParaRPr lang="en-US" altLang="he-IL" sz="1200" b="1" baseline="0" dirty="0">
                <a:solidFill>
                  <a:srgbClr val="6699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6583251" y="5606637"/>
              <a:ext cx="1471062" cy="519445"/>
            </a:xfrm>
            <a:prstGeom prst="rect">
              <a:avLst/>
            </a:prstGeom>
            <a:noFill/>
            <a:ln w="9525" algn="ctr">
              <a:solidFill>
                <a:srgbClr val="0066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he-IL" altLang="he-IL" sz="2400"/>
            </a:p>
          </p:txBody>
        </p:sp>
      </p:grpSp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179512" y="434628"/>
            <a:ext cx="8878887" cy="546100"/>
          </a:xfrm>
        </p:spPr>
        <p:txBody>
          <a:bodyPr/>
          <a:lstStyle/>
          <a:p>
            <a:r>
              <a:rPr lang="he-IL" altLang="he-IL" sz="2800" dirty="0" smtClean="0">
                <a:latin typeface="Arial" pitchFamily="34" charset="0"/>
                <a:cs typeface="Arial" pitchFamily="34" charset="0"/>
              </a:rPr>
              <a:t>התפלגות </a:t>
            </a:r>
            <a:r>
              <a:rPr lang="he-IL" altLang="he-IL" sz="2800" dirty="0">
                <a:latin typeface="Arial" pitchFamily="34" charset="0"/>
                <a:cs typeface="Arial" pitchFamily="34" charset="0"/>
              </a:rPr>
              <a:t>האוכלוסייה, לפי </a:t>
            </a:r>
            <a:r>
              <a:rPr lang="he-IL" altLang="he-IL" sz="2800" dirty="0" smtClean="0">
                <a:latin typeface="Arial" pitchFamily="34" charset="0"/>
                <a:cs typeface="Arial" pitchFamily="34" charset="0"/>
              </a:rPr>
              <a:t>רובע - </a:t>
            </a:r>
            <a:r>
              <a:rPr lang="he-IL" altLang="he-IL" sz="2400" dirty="0" smtClean="0">
                <a:latin typeface="Arial" pitchFamily="34" charset="0"/>
                <a:cs typeface="Arial" pitchFamily="34" charset="0"/>
              </a:rPr>
              <a:t>2012</a:t>
            </a:r>
            <a:r>
              <a:rPr lang="he-IL" altLang="he-I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he-IL" altLang="he-IL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אחוזים</a:t>
            </a:r>
            <a:r>
              <a:rPr lang="he-IL" altLang="he-IL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ומס' גולמיים)</a:t>
            </a:r>
            <a:endParaRPr lang="en-US" altLang="he-IL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he-IL" sz="2800" dirty="0"/>
          </a:p>
        </p:txBody>
      </p:sp>
      <p:sp>
        <p:nvSpPr>
          <p:cNvPr id="37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2148546" y="6597898"/>
            <a:ext cx="6832119" cy="260102"/>
          </a:xfrm>
          <a:solidFill>
            <a:schemeClr val="bg1"/>
          </a:solidFill>
        </p:spPr>
        <p:txBody>
          <a:bodyPr/>
          <a:lstStyle/>
          <a:p>
            <a:pPr>
              <a:spcBef>
                <a:spcPct val="0"/>
              </a:spcBef>
            </a:pPr>
            <a:r>
              <a:rPr lang="he-IL" altLang="he-IL" sz="9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נתוני </a:t>
            </a:r>
            <a:r>
              <a:rPr lang="he-IL" altLang="he-IL" sz="900" dirty="0" err="1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למ"ס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, עיבוד מיוחד לתל-אביב-יפו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, 2012.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עיבוד מפה: מרכז יאיר - מערכת מידע גיאוגרפית, אגף מחשוב, עיריית תל-אביב-יפו 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4</a:t>
            </a:fld>
            <a:endParaRPr lang="he-IL"/>
          </a:p>
        </p:txBody>
      </p:sp>
      <p:sp>
        <p:nvSpPr>
          <p:cNvPr id="36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683568" y="1052736"/>
            <a:ext cx="8352928" cy="576064"/>
          </a:xfrm>
          <a:solidFill>
            <a:srgbClr val="FFFFFF"/>
          </a:solidFill>
        </p:spPr>
        <p:txBody>
          <a:bodyPr/>
          <a:lstStyle/>
          <a:p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רובע 9 (מזרח העיר) ורובע 3 (הצפון הישן) הם הרובעים הגדולים ביותר</a:t>
            </a:r>
            <a:endParaRPr lang="en-US" altLang="he-IL" sz="1800" dirty="0">
              <a:solidFill>
                <a:srgbClr val="00B050"/>
              </a:solidFill>
              <a:latin typeface="Arial" pitchFamily="34" charset="0"/>
              <a:ea typeface="Tahoma (Hebrew)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7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accent3">
                    <a:lumMod val="50000"/>
                  </a:schemeClr>
                </a:solidFill>
              </a:rPr>
              <a:t>תרבות ופנאי</a:t>
            </a:r>
            <a:endParaRPr lang="he-IL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846462402"/>
              </p:ext>
            </p:extLst>
          </p:nvPr>
        </p:nvGraphicFramePr>
        <p:xfrm>
          <a:off x="161925" y="1988840"/>
          <a:ext cx="882015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827584" y="908720"/>
            <a:ext cx="8136904" cy="1152128"/>
          </a:xfrm>
        </p:spPr>
        <p:txBody>
          <a:bodyPr/>
          <a:lstStyle/>
          <a:p>
            <a:pPr algn="just"/>
            <a:r>
              <a:rPr lang="he-IL" sz="1700" dirty="0">
                <a:solidFill>
                  <a:schemeClr val="accent3"/>
                </a:solidFill>
              </a:rPr>
              <a:t>תל-אביב-יפו היא מרכז תרבותי המציע מגוון פעילויות תרבות, אמנות ובידור לתושבי העיר </a:t>
            </a:r>
            <a:r>
              <a:rPr lang="he-IL" sz="1700" dirty="0" smtClean="0">
                <a:solidFill>
                  <a:schemeClr val="accent3"/>
                </a:solidFill>
              </a:rPr>
              <a:t>וכלל </a:t>
            </a:r>
            <a:r>
              <a:rPr lang="he-IL" sz="1700" dirty="0">
                <a:solidFill>
                  <a:schemeClr val="accent3"/>
                </a:solidFill>
              </a:rPr>
              <a:t>תושבי </a:t>
            </a:r>
            <a:r>
              <a:rPr lang="he-IL" sz="1700" dirty="0" smtClean="0">
                <a:solidFill>
                  <a:schemeClr val="accent3"/>
                </a:solidFill>
              </a:rPr>
              <a:t>ישראל </a:t>
            </a:r>
          </a:p>
          <a:p>
            <a:pPr algn="just"/>
            <a:r>
              <a:rPr lang="he-IL" sz="1700" dirty="0" smtClean="0">
                <a:solidFill>
                  <a:schemeClr val="accent3"/>
                </a:solidFill>
              </a:rPr>
              <a:t>(הביקורים במוזיאוני העיר מהווים כשליש מהביקורים במוזיאונים בישראל, לגבי התיאטרונים וקונצרטים  - מספר הביקורים בת"א-יפו מהווה למעלה מרבע מהביקורים בישראל)</a:t>
            </a:r>
            <a:endParaRPr lang="he-IL" sz="1700" dirty="0">
              <a:solidFill>
                <a:schemeClr val="accent3"/>
              </a:solidFill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2289026" y="6669906"/>
            <a:ext cx="6843489" cy="215478"/>
          </a:xfrm>
        </p:spPr>
        <p:txBody>
          <a:bodyPr/>
          <a:lstStyle/>
          <a:p>
            <a:r>
              <a:rPr lang="he-IL" sz="900" b="1" dirty="0"/>
              <a:t>מקור הנתונים: </a:t>
            </a:r>
            <a:r>
              <a:rPr lang="he-IL" sz="900" dirty="0"/>
              <a:t>הנתונים מתקבלים ממוסדות התרבות בעיר במהלך שנת 2014</a:t>
            </a: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80963" y="434628"/>
            <a:ext cx="8878887" cy="546100"/>
          </a:xfrm>
        </p:spPr>
        <p:txBody>
          <a:bodyPr/>
          <a:lstStyle/>
          <a:p>
            <a:r>
              <a:rPr lang="he-IL" sz="2200" dirty="0" smtClean="0"/>
              <a:t>מספר ביקורים במוסדות תרבות</a:t>
            </a:r>
            <a:endParaRPr lang="he-IL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5589240"/>
            <a:ext cx="784887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altLang="he-IL" sz="11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תיאטרונים: </a:t>
            </a:r>
            <a:r>
              <a:rPr lang="he-IL" altLang="he-IL" sz="1100" dirty="0">
                <a:latin typeface="Arial" pitchFamily="34" charset="0"/>
                <a:cs typeface="Arial" pitchFamily="34" charset="0"/>
              </a:rPr>
              <a:t>כולל את התיאטרונים הגדולים: הבימה, בית לסין, הקאמרי, גשר </a:t>
            </a:r>
            <a:r>
              <a:rPr lang="he-IL" altLang="he-IL" sz="1100" dirty="0" err="1">
                <a:latin typeface="Arial" pitchFamily="34" charset="0"/>
                <a:cs typeface="Arial" pitchFamily="34" charset="0"/>
              </a:rPr>
              <a:t>ויידישפיל</a:t>
            </a:r>
            <a:r>
              <a:rPr lang="he-IL" altLang="he-IL" sz="1100" dirty="0">
                <a:latin typeface="Arial" pitchFamily="34" charset="0"/>
                <a:cs typeface="Arial" pitchFamily="34" charset="0"/>
              </a:rPr>
              <a:t>. </a:t>
            </a:r>
            <a:endParaRPr lang="en-US" altLang="he-IL" sz="1100" dirty="0">
              <a:latin typeface="Arial" pitchFamily="34" charset="0"/>
              <a:cs typeface="Arial" pitchFamily="34" charset="0"/>
            </a:endParaRPr>
          </a:p>
          <a:p>
            <a:r>
              <a:rPr lang="he-IL" altLang="he-IL" sz="11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התזמורות : </a:t>
            </a:r>
            <a:r>
              <a:rPr lang="he-IL" altLang="he-IL" sz="1100" dirty="0">
                <a:latin typeface="Arial" pitchFamily="34" charset="0"/>
                <a:cs typeface="Arial" pitchFamily="34" charset="0"/>
              </a:rPr>
              <a:t>הנתונים כוללים את התזמורת הפילהרמונית, הקאמרית והאופרה הישראלית החדשה.</a:t>
            </a:r>
            <a:endParaRPr lang="en-US" altLang="he-IL" sz="1100" dirty="0">
              <a:latin typeface="Arial" pitchFamily="34" charset="0"/>
              <a:cs typeface="Arial" pitchFamily="34" charset="0"/>
            </a:endParaRPr>
          </a:p>
          <a:p>
            <a:r>
              <a:rPr lang="he-IL" altLang="he-IL" sz="11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מוזיאונים : </a:t>
            </a:r>
            <a:r>
              <a:rPr lang="he-IL" altLang="he-IL" sz="1100" dirty="0">
                <a:latin typeface="Arial" pitchFamily="34" charset="0"/>
                <a:cs typeface="Arial" pitchFamily="34" charset="0"/>
              </a:rPr>
              <a:t>הנתונים מתייחסים לביקורים במוזיאונים מוכרים ע"י משרד החינוך התרבות והספורט (17 מוסדות).</a:t>
            </a:r>
            <a:endParaRPr lang="en-US" altLang="he-IL" sz="1100" dirty="0">
              <a:latin typeface="Arial" pitchFamily="34" charset="0"/>
              <a:cs typeface="Arial" pitchFamily="34" charset="0"/>
            </a:endParaRPr>
          </a:p>
          <a:p>
            <a:r>
              <a:rPr lang="he-IL" altLang="he-IL" sz="11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קולנוע</a:t>
            </a:r>
            <a:r>
              <a:rPr lang="he-IL" altLang="he-IL" sz="11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he-IL" altLang="he-IL" sz="1100" dirty="0">
                <a:latin typeface="Arial" pitchFamily="34" charset="0"/>
                <a:cs typeface="Arial" pitchFamily="34" charset="0"/>
              </a:rPr>
              <a:t>הנתונים מתייחסים לביקורים בבתי קולנוע מסחריים בלבד (פרטיים</a:t>
            </a:r>
            <a:r>
              <a:rPr lang="he-IL" altLang="he-IL" sz="1100" dirty="0" smtClean="0">
                <a:latin typeface="Arial" pitchFamily="34" charset="0"/>
                <a:cs typeface="Arial" pitchFamily="34" charset="0"/>
              </a:rPr>
              <a:t>).</a:t>
            </a:r>
            <a:endParaRPr lang="he-IL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8028384" y="2636912"/>
            <a:ext cx="79208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u="sng" dirty="0" smtClean="0"/>
              <a:t>2013</a:t>
            </a:r>
            <a:endParaRPr lang="he-IL" sz="1400" b="1" u="sng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40</a:t>
            </a:fld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107504" y="1798183"/>
            <a:ext cx="11521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 smtClean="0">
                <a:solidFill>
                  <a:schemeClr val="bg1">
                    <a:lumMod val="50000"/>
                  </a:schemeClr>
                </a:solidFill>
              </a:rPr>
              <a:t>מס' הביקורים</a:t>
            </a:r>
            <a:endParaRPr lang="he-IL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77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669900"/>
                </a:solidFill>
              </a:rPr>
              <a:t>בנייה</a:t>
            </a:r>
            <a:endParaRPr lang="he-IL" dirty="0">
              <a:solidFill>
                <a:srgbClr val="669900"/>
              </a:solidFill>
            </a:endParaRP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altLang="he-IL" sz="2200" dirty="0" smtClean="0">
                <a:ea typeface="Tahoma (Hebrew)"/>
                <a:cs typeface="Tahoma (Hebrew)"/>
              </a:rPr>
              <a:t>שטח התחלות בנייה </a:t>
            </a:r>
            <a:r>
              <a:rPr lang="he-IL" altLang="he-IL" sz="1800" dirty="0" smtClean="0">
                <a:ea typeface="Tahoma (Hebrew)"/>
                <a:cs typeface="Tahoma (Hebrew)"/>
              </a:rPr>
              <a:t>(אלפי מ"ר)</a:t>
            </a:r>
            <a:endParaRPr lang="he-IL" sz="1800" dirty="0"/>
          </a:p>
        </p:txBody>
      </p:sp>
      <p:graphicFrame>
        <p:nvGraphicFramePr>
          <p:cNvPr id="8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743006"/>
              </p:ext>
            </p:extLst>
          </p:nvPr>
        </p:nvGraphicFramePr>
        <p:xfrm>
          <a:off x="971600" y="2442977"/>
          <a:ext cx="7776788" cy="3866343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944197"/>
                <a:gridCol w="1944197"/>
                <a:gridCol w="1944197"/>
                <a:gridCol w="1944197"/>
              </a:tblGrid>
              <a:tr h="574377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תל-אביב-יפו</a:t>
                      </a:r>
                      <a:endParaRPr lang="he-IL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ירושלים</a:t>
                      </a:r>
                      <a:endParaRPr lang="he-IL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חיפה</a:t>
                      </a:r>
                      <a:endParaRPr lang="he-IL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338.7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437.7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113.1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558.2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367.2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162.6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505.4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463.4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65.4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404.5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343.7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35.9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379.0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548.8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35.9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619.5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604.8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149.9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670.5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700.0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219.5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846.5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713.3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150.3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2013*</a:t>
                      </a:r>
                      <a:endParaRPr kumimoji="0" lang="he-IL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575.4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878.0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122.5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0" marB="45700" horzOverflow="overflow"/>
                </a:tc>
              </a:tr>
            </a:tbl>
          </a:graphicData>
        </a:graphic>
      </p:graphicFrame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5292080" y="6237312"/>
            <a:ext cx="313213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אומדן ארעי</a:t>
            </a:r>
            <a:endParaRPr lang="en-US" altLang="he-IL" sz="1200" baseline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41</a:t>
            </a:fld>
            <a:endParaRPr lang="he-IL"/>
          </a:p>
        </p:txBody>
      </p:sp>
      <p:sp>
        <p:nvSpPr>
          <p:cNvPr id="10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1079426" y="1052736"/>
            <a:ext cx="7885062" cy="1224136"/>
          </a:xfrm>
        </p:spPr>
        <p:txBody>
          <a:bodyPr/>
          <a:lstStyle/>
          <a:p>
            <a:pPr algn="just"/>
            <a:r>
              <a:rPr lang="he-IL" sz="1800" dirty="0"/>
              <a:t>בעשור האחרון הגיע חלקן של סך התחלות הבנייה בתל-אביב-יפו </a:t>
            </a:r>
            <a:r>
              <a:rPr lang="he-IL" sz="1800" dirty="0" smtClean="0"/>
              <a:t>לכ-5%-8% </a:t>
            </a:r>
            <a:r>
              <a:rPr lang="he-IL" sz="1800" dirty="0"/>
              <a:t>מכלל שטח התחלות הבנייה </a:t>
            </a:r>
            <a:r>
              <a:rPr lang="he-IL" sz="1800" dirty="0" smtClean="0"/>
              <a:t>בישראל                                           </a:t>
            </a:r>
          </a:p>
          <a:p>
            <a:pPr algn="just"/>
            <a:r>
              <a:rPr lang="he-IL" sz="1800" dirty="0" smtClean="0"/>
              <a:t>בשנת </a:t>
            </a:r>
            <a:r>
              <a:rPr lang="he-IL" sz="1800" dirty="0"/>
              <a:t>2012 שטח התחלות </a:t>
            </a:r>
            <a:r>
              <a:rPr lang="he-IL" sz="1800" dirty="0" smtClean="0"/>
              <a:t>הבנייה </a:t>
            </a:r>
            <a:r>
              <a:rPr lang="he-IL" sz="1800" dirty="0"/>
              <a:t>בתל-אביב-יפו היה הגבוה ביותר בחמישים השנים </a:t>
            </a:r>
            <a:r>
              <a:rPr lang="he-IL" sz="1800" dirty="0" smtClean="0"/>
              <a:t>האחרונות </a:t>
            </a:r>
            <a:endParaRPr lang="he-IL" sz="1800" dirty="0"/>
          </a:p>
          <a:p>
            <a:endParaRPr lang="he-IL" sz="1800" dirty="0"/>
          </a:p>
        </p:txBody>
      </p:sp>
    </p:spTree>
    <p:extLst>
      <p:ext uri="{BB962C8B-B14F-4D97-AF65-F5344CB8AC3E}">
        <p14:creationId xmlns:p14="http://schemas.microsoft.com/office/powerpoint/2010/main" val="405805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669900"/>
                </a:solidFill>
              </a:rPr>
              <a:t>בנייה</a:t>
            </a:r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830308951"/>
              </p:ext>
            </p:extLst>
          </p:nvPr>
        </p:nvGraphicFramePr>
        <p:xfrm>
          <a:off x="179512" y="2105472"/>
          <a:ext cx="882015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sz="2200" dirty="0" smtClean="0"/>
              <a:t>שטח התחלות בנייה לפי ייעוד (אלפי מ"ר)</a:t>
            </a:r>
            <a:endParaRPr lang="he-IL" sz="2200" dirty="0"/>
          </a:p>
        </p:txBody>
      </p:sp>
      <p:sp>
        <p:nvSpPr>
          <p:cNvPr id="37" name="Text Box 79" descr="n020face"/>
          <p:cNvSpPr txBox="1">
            <a:spLocks noChangeArrowheads="1"/>
          </p:cNvSpPr>
          <p:nvPr/>
        </p:nvSpPr>
        <p:spPr bwMode="auto">
          <a:xfrm>
            <a:off x="-252536" y="1844824"/>
            <a:ext cx="1408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0">
              <a:spcBef>
                <a:spcPct val="50000"/>
              </a:spcBef>
              <a:buFontTx/>
              <a:buNone/>
            </a:pPr>
            <a:r>
              <a:rPr lang="he-IL" altLang="he-IL" sz="14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אלפי מ"ר</a:t>
            </a:r>
            <a:endParaRPr lang="en-US" altLang="he-IL" sz="14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42</a:t>
            </a:fld>
            <a:endParaRPr lang="he-IL"/>
          </a:p>
        </p:txBody>
      </p:sp>
      <p:sp>
        <p:nvSpPr>
          <p:cNvPr id="9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431354" y="970856"/>
            <a:ext cx="8533134" cy="945976"/>
          </a:xfrm>
        </p:spPr>
        <p:txBody>
          <a:bodyPr/>
          <a:lstStyle/>
          <a:p>
            <a:pPr algn="just"/>
            <a:r>
              <a:rPr lang="he-IL" sz="1800" dirty="0"/>
              <a:t>בעשור האחרון רוב התחלות הבנייה היו מיועדות למגורים, </a:t>
            </a:r>
            <a:r>
              <a:rPr lang="he-IL" sz="1800" dirty="0" smtClean="0"/>
              <a:t>אך </a:t>
            </a:r>
            <a:r>
              <a:rPr lang="he-IL" sz="1800" dirty="0"/>
              <a:t>בשנת 2013 רק כמחצית מהתחלות </a:t>
            </a:r>
            <a:r>
              <a:rPr lang="he-IL" sz="1800" dirty="0" smtClean="0"/>
              <a:t>הבנייה </a:t>
            </a:r>
            <a:r>
              <a:rPr lang="he-IL" sz="1800" dirty="0"/>
              <a:t>מיועדות </a:t>
            </a:r>
            <a:r>
              <a:rPr lang="he-IL" sz="1800" dirty="0" smtClean="0"/>
              <a:t>למגורים </a:t>
            </a:r>
            <a:endParaRPr lang="he-IL" sz="1800" dirty="0"/>
          </a:p>
        </p:txBody>
      </p:sp>
    </p:spTree>
    <p:extLst>
      <p:ext uri="{BB962C8B-B14F-4D97-AF65-F5344CB8AC3E}">
        <p14:creationId xmlns:p14="http://schemas.microsoft.com/office/powerpoint/2010/main" val="46029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669900"/>
                </a:solidFill>
              </a:rPr>
              <a:t>בנייה</a:t>
            </a: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altLang="he-IL" sz="2200" dirty="0" smtClean="0">
                <a:ea typeface="Tahoma (Hebrew)"/>
                <a:cs typeface="Tahoma (Hebrew)"/>
              </a:rPr>
              <a:t>שטח גמר בנייה </a:t>
            </a:r>
            <a:r>
              <a:rPr lang="he-IL" altLang="he-IL" sz="1800" dirty="0" smtClean="0">
                <a:ea typeface="Tahoma (Hebrew)"/>
                <a:cs typeface="Tahoma (Hebrew)"/>
              </a:rPr>
              <a:t>(אלפי מ"ר)</a:t>
            </a:r>
            <a:endParaRPr lang="he-IL" sz="1800" dirty="0"/>
          </a:p>
        </p:txBody>
      </p:sp>
      <p:graphicFrame>
        <p:nvGraphicFramePr>
          <p:cNvPr id="8" name="מציין מיקום של טבלה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166809"/>
              </p:ext>
            </p:extLst>
          </p:nvPr>
        </p:nvGraphicFramePr>
        <p:xfrm>
          <a:off x="827584" y="2060848"/>
          <a:ext cx="7776788" cy="3866343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944197"/>
                <a:gridCol w="1944197"/>
                <a:gridCol w="1944197"/>
                <a:gridCol w="1944197"/>
              </a:tblGrid>
              <a:tr h="574377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תל-אביב-יפו</a:t>
                      </a:r>
                      <a:endParaRPr lang="he-IL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ירושלים</a:t>
                      </a:r>
                      <a:endParaRPr lang="he-IL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חיפה</a:t>
                      </a:r>
                      <a:endParaRPr lang="he-IL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735.7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404.3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192.4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398.9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333.4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134.6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433.9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404.9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163.7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310.8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396.9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83.8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619.8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425.0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66.4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437.5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395.7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62.5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357.7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351.0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83.2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511.7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508.7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77.9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</a:tr>
              <a:tr h="33277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2013*</a:t>
                      </a:r>
                      <a:endParaRPr kumimoji="0" lang="he-IL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557.9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701.0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156.2</a:t>
                      </a:r>
                    </a:p>
                  </a:txBody>
                  <a:tcPr marT="45727" marB="45727" horzOverflow="overflow"/>
                </a:tc>
              </a:tr>
            </a:tbl>
          </a:graphicData>
        </a:graphic>
      </p:graphicFrame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5076056" y="5877272"/>
            <a:ext cx="313213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אומדן ארעי</a:t>
            </a:r>
            <a:endParaRPr lang="en-US" altLang="he-IL" sz="1200" baseline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43</a:t>
            </a:fld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827584" y="5373216"/>
            <a:ext cx="78126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e-IL" sz="1400" dirty="0"/>
          </a:p>
        </p:txBody>
      </p:sp>
      <p:sp>
        <p:nvSpPr>
          <p:cNvPr id="10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719386" y="1052736"/>
            <a:ext cx="8245102" cy="936104"/>
          </a:xfrm>
        </p:spPr>
        <p:txBody>
          <a:bodyPr/>
          <a:lstStyle/>
          <a:p>
            <a:pPr algn="just"/>
            <a:r>
              <a:rPr lang="he-IL" sz="1800" dirty="0" smtClean="0"/>
              <a:t>משנת </a:t>
            </a:r>
            <a:r>
              <a:rPr lang="he-IL" sz="1800" dirty="0"/>
              <a:t>1990, שטח גמר הבנייה בתל-אביב-יפו מהווה בין </a:t>
            </a:r>
            <a:r>
              <a:rPr lang="he-IL" sz="1800" dirty="0" smtClean="0"/>
              <a:t>4%-8% </a:t>
            </a:r>
            <a:r>
              <a:rPr lang="he-IL" sz="1800" dirty="0"/>
              <a:t>מסה"כ שטח גמר הבנייה בישראל (יוצאת מן הכלל היא שנת </a:t>
            </a:r>
            <a:r>
              <a:rPr lang="he-IL" sz="1800" dirty="0" smtClean="0"/>
              <a:t>2005). </a:t>
            </a:r>
            <a:endParaRPr lang="he-IL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2339752" y="6654552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669900"/>
                </a:solidFill>
              </a:rPr>
              <a:t>בנייה</a:t>
            </a:r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376144280"/>
              </p:ext>
            </p:extLst>
          </p:nvPr>
        </p:nvGraphicFramePr>
        <p:xfrm>
          <a:off x="179512" y="2060848"/>
          <a:ext cx="882015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157609" y="476672"/>
            <a:ext cx="8878887" cy="546100"/>
          </a:xfrm>
        </p:spPr>
        <p:txBody>
          <a:bodyPr/>
          <a:lstStyle/>
          <a:p>
            <a:r>
              <a:rPr lang="he-IL" sz="2800" dirty="0" smtClean="0"/>
              <a:t>שטח גמר בנייה לפי ייעוד </a:t>
            </a:r>
            <a:r>
              <a:rPr lang="he-IL" sz="2400" dirty="0" smtClean="0"/>
              <a:t>(אלפי מ"ר)</a:t>
            </a:r>
            <a:endParaRPr lang="he-IL" sz="2400" dirty="0"/>
          </a:p>
        </p:txBody>
      </p:sp>
      <p:sp>
        <p:nvSpPr>
          <p:cNvPr id="37" name="Text Box 79" descr="n020face"/>
          <p:cNvSpPr txBox="1">
            <a:spLocks noChangeArrowheads="1"/>
          </p:cNvSpPr>
          <p:nvPr/>
        </p:nvSpPr>
        <p:spPr bwMode="auto">
          <a:xfrm>
            <a:off x="-180528" y="1844824"/>
            <a:ext cx="14081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e-IL" altLang="he-IL" sz="14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אלפי מ"ר</a:t>
            </a:r>
            <a:endParaRPr lang="en-US" altLang="he-IL" sz="14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44</a:t>
            </a:fld>
            <a:endParaRPr lang="he-IL" dirty="0"/>
          </a:p>
        </p:txBody>
      </p:sp>
      <p:sp>
        <p:nvSpPr>
          <p:cNvPr id="9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179834" y="1125562"/>
            <a:ext cx="8856662" cy="503238"/>
          </a:xfrm>
        </p:spPr>
        <p:txBody>
          <a:bodyPr/>
          <a:lstStyle/>
          <a:p>
            <a:r>
              <a:rPr lang="he-IL" sz="1800" dirty="0"/>
              <a:t>בשנת 2013 </a:t>
            </a:r>
            <a:r>
              <a:rPr lang="he-IL" sz="1800" dirty="0" smtClean="0"/>
              <a:t>שטח גמר הבנייה בתל-אביב-יפו היה גבוה מהממוצע ועמד על כ-558 אלפי מ"ר, מתוכם 99 </a:t>
            </a:r>
            <a:r>
              <a:rPr lang="he-IL" sz="1800" dirty="0"/>
              <a:t>אלפי מ"ר נועדו לתעשייה (הנתון הגבוה ביותר מאז שנת 2003</a:t>
            </a:r>
            <a:r>
              <a:rPr lang="he-IL" sz="1800" dirty="0" smtClean="0"/>
              <a:t>)</a:t>
            </a:r>
            <a:endParaRPr lang="he-IL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8" y="6597352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הלשכה המרכזית לסטטיסטיקה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7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rgbClr val="CC3399"/>
                </a:solidFill>
              </a:rPr>
              <a:t>קיימות בתל-אביב-יפו</a:t>
            </a:r>
          </a:p>
        </p:txBody>
      </p:sp>
      <p:sp>
        <p:nvSpPr>
          <p:cNvPr id="11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80963" y="476672"/>
            <a:ext cx="8878887" cy="546100"/>
          </a:xfrm>
        </p:spPr>
        <p:txBody>
          <a:bodyPr/>
          <a:lstStyle/>
          <a:p>
            <a:r>
              <a:rPr lang="he-IL" sz="2800" dirty="0" smtClean="0"/>
              <a:t>היבטים מרכזיים</a:t>
            </a:r>
            <a:endParaRPr lang="he-IL" sz="2800" dirty="0"/>
          </a:p>
        </p:txBody>
      </p:sp>
      <p:graphicFrame>
        <p:nvGraphicFramePr>
          <p:cNvPr id="12" name="דיאגרמה 11"/>
          <p:cNvGraphicFramePr/>
          <p:nvPr>
            <p:extLst>
              <p:ext uri="{D42A27DB-BD31-4B8C-83A1-F6EECF244321}">
                <p14:modId xmlns:p14="http://schemas.microsoft.com/office/powerpoint/2010/main" val="2989564311"/>
              </p:ext>
            </p:extLst>
          </p:nvPr>
        </p:nvGraphicFramePr>
        <p:xfrm>
          <a:off x="93856" y="896162"/>
          <a:ext cx="8878887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 rot="19252066">
            <a:off x="46582" y="1327494"/>
            <a:ext cx="280831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b="1" dirty="0" smtClean="0">
                <a:solidFill>
                  <a:schemeClr val="accent3">
                    <a:lumMod val="50000"/>
                  </a:schemeClr>
                </a:solidFill>
              </a:rPr>
              <a:t>פסולת</a:t>
            </a:r>
            <a:endParaRPr lang="he-IL" sz="25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415266">
            <a:off x="6280729" y="1327527"/>
            <a:ext cx="280831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b="1" dirty="0" smtClean="0">
                <a:solidFill>
                  <a:schemeClr val="accent3">
                    <a:lumMod val="50000"/>
                  </a:schemeClr>
                </a:solidFill>
              </a:rPr>
              <a:t>אנרגיה</a:t>
            </a:r>
            <a:endParaRPr lang="he-IL" sz="25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8915692">
            <a:off x="6194664" y="5573579"/>
            <a:ext cx="280831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b="1" dirty="0" smtClean="0">
                <a:solidFill>
                  <a:schemeClr val="accent3">
                    <a:lumMod val="50000"/>
                  </a:schemeClr>
                </a:solidFill>
              </a:rPr>
              <a:t>איכות הסביבה</a:t>
            </a:r>
            <a:endParaRPr lang="he-IL" sz="25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874841">
            <a:off x="46582" y="5632160"/>
            <a:ext cx="2808312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b="1" dirty="0" smtClean="0">
                <a:solidFill>
                  <a:schemeClr val="accent3">
                    <a:lumMod val="50000"/>
                  </a:schemeClr>
                </a:solidFill>
              </a:rPr>
              <a:t>תחבורה</a:t>
            </a:r>
            <a:endParaRPr lang="he-IL" sz="25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-36512" y="6453336"/>
            <a:ext cx="2133600" cy="401638"/>
          </a:xfrm>
        </p:spPr>
        <p:txBody>
          <a:bodyPr/>
          <a:lstStyle/>
          <a:p>
            <a:fld id="{AAE1CA27-0B54-4CA9-A240-6ABA62A0E371}" type="slidenum">
              <a:rPr lang="he-IL" smtClean="0"/>
              <a:pPr/>
              <a:t>45</a:t>
            </a:fld>
            <a:endParaRPr lang="he-IL" dirty="0"/>
          </a:p>
        </p:txBody>
      </p:sp>
      <p:sp>
        <p:nvSpPr>
          <p:cNvPr id="18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683568" y="6669360"/>
            <a:ext cx="6843489" cy="21547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e-IL" altLang="he-IL" sz="9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</a:t>
            </a:r>
            <a:r>
              <a:rPr lang="he-IL" altLang="he-IL" sz="900" b="1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 רשות המים 2012; חברת החשמל לישראל 2012, סקר פיצול נסיעות -המרכז למחקר כלכלי וחברתי  2012.</a:t>
            </a:r>
            <a:endParaRPr lang="he-IL" altLang="he-IL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7030A0"/>
                </a:solidFill>
              </a:rPr>
              <a:t>סדר ציבורי</a:t>
            </a:r>
            <a:endParaRPr lang="he-IL" dirty="0">
              <a:solidFill>
                <a:srgbClr val="7030A0"/>
              </a:solidFill>
            </a:endParaRP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16"/>
          </p:nvPr>
        </p:nvSpPr>
        <p:spPr>
          <a:xfrm>
            <a:off x="539552" y="1341239"/>
            <a:ext cx="8208912" cy="4896073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he-IL" altLang="he-IL" sz="32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ישראל</a:t>
            </a:r>
            <a:endParaRPr lang="he-IL" altLang="he-IL" sz="3200" b="1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5000"/>
              </a:lnSpc>
              <a:spcBef>
                <a:spcPts val="600"/>
              </a:spcBef>
              <a:defRPr/>
            </a:pPr>
            <a:r>
              <a:rPr lang="he-IL" altLang="he-IL" sz="2400" dirty="0">
                <a:latin typeface="Arial" pitchFamily="34" charset="0"/>
                <a:cs typeface="Arial" pitchFamily="34" charset="0"/>
              </a:rPr>
              <a:t>סה"כ תיקי חקירה בישראל בשנת </a:t>
            </a:r>
            <a:r>
              <a:rPr lang="he-IL" altLang="he-IL" sz="2400" dirty="0" smtClean="0">
                <a:latin typeface="Arial" pitchFamily="34" charset="0"/>
                <a:cs typeface="Arial" pitchFamily="34" charset="0"/>
              </a:rPr>
              <a:t>2013 </a:t>
            </a:r>
            <a:r>
              <a:rPr lang="he-IL" altLang="he-IL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he-IL" altLang="he-IL" sz="2400" dirty="0" smtClean="0">
                <a:latin typeface="Arial" pitchFamily="34" charset="0"/>
                <a:cs typeface="Arial" pitchFamily="34" charset="0"/>
              </a:rPr>
              <a:t>354,677. ירידה </a:t>
            </a:r>
            <a:r>
              <a:rPr lang="he-IL" altLang="he-IL" sz="2400" dirty="0">
                <a:latin typeface="Arial" pitchFamily="34" charset="0"/>
                <a:cs typeface="Arial" pitchFamily="34" charset="0"/>
              </a:rPr>
              <a:t>של </a:t>
            </a:r>
            <a:r>
              <a:rPr lang="he-IL" altLang="he-IL" sz="2400" dirty="0" smtClean="0">
                <a:latin typeface="Arial" pitchFamily="34" charset="0"/>
                <a:cs typeface="Arial" pitchFamily="34" charset="0"/>
              </a:rPr>
              <a:t>כ-7% </a:t>
            </a:r>
            <a:r>
              <a:rPr lang="he-IL" altLang="he-IL" sz="2400" dirty="0">
                <a:latin typeface="Arial" pitchFamily="34" charset="0"/>
                <a:cs typeface="Arial" pitchFamily="34" charset="0"/>
              </a:rPr>
              <a:t>במספר תיקי החקירה במשטרה בין השנים 2000 </a:t>
            </a:r>
            <a:r>
              <a:rPr lang="he-IL" altLang="he-IL" sz="2400" dirty="0" smtClean="0">
                <a:latin typeface="Arial" pitchFamily="34" charset="0"/>
                <a:cs typeface="Arial" pitchFamily="34" charset="0"/>
              </a:rPr>
              <a:t>ל-2013. </a:t>
            </a:r>
            <a:endParaRPr lang="en-US" altLang="he-IL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5000"/>
              </a:lnSpc>
              <a:spcBef>
                <a:spcPct val="50000"/>
              </a:spcBef>
            </a:pPr>
            <a:endParaRPr lang="he-IL" altLang="he-IL" sz="12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he-IL" altLang="he-IL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תל-אביב-יפו</a:t>
            </a:r>
            <a:endParaRPr lang="he-IL" altLang="he-IL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he-IL" altLang="he-IL" sz="2400" dirty="0">
                <a:latin typeface="Arial" pitchFamily="34" charset="0"/>
                <a:cs typeface="Arial" pitchFamily="34" charset="0"/>
              </a:rPr>
              <a:t>סה"כ תיקי חקירה בת"א-יפו בשנת </a:t>
            </a:r>
            <a:r>
              <a:rPr lang="en-US" altLang="he-IL" sz="2400" dirty="0" smtClean="0">
                <a:latin typeface="Arial" pitchFamily="34" charset="0"/>
                <a:cs typeface="Arial" pitchFamily="34" charset="0"/>
              </a:rPr>
              <a:t>2013</a:t>
            </a:r>
            <a:r>
              <a:rPr lang="he-IL" altLang="he-IL" sz="24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altLang="he-IL" sz="2400" dirty="0" smtClean="0">
                <a:latin typeface="Arial" pitchFamily="34" charset="0"/>
                <a:cs typeface="Arial" pitchFamily="34" charset="0"/>
              </a:rPr>
              <a:t>37,796</a:t>
            </a:r>
            <a:r>
              <a:rPr lang="he-IL" altLang="he-IL" sz="2400" dirty="0" smtClean="0">
                <a:latin typeface="Arial" pitchFamily="34" charset="0"/>
                <a:cs typeface="Arial" pitchFamily="34" charset="0"/>
              </a:rPr>
              <a:t>. ירידה </a:t>
            </a:r>
            <a:r>
              <a:rPr lang="he-IL" altLang="he-IL" sz="2400" dirty="0">
                <a:latin typeface="Arial" pitchFamily="34" charset="0"/>
                <a:cs typeface="Arial" pitchFamily="34" charset="0"/>
              </a:rPr>
              <a:t>של </a:t>
            </a:r>
            <a:r>
              <a:rPr lang="he-IL" altLang="he-IL" sz="2400" dirty="0" smtClean="0">
                <a:latin typeface="Arial" pitchFamily="34" charset="0"/>
                <a:cs typeface="Arial" pitchFamily="34" charset="0"/>
              </a:rPr>
              <a:t>22% </a:t>
            </a:r>
            <a:r>
              <a:rPr lang="he-IL" altLang="he-IL" sz="2400" dirty="0">
                <a:latin typeface="Arial" pitchFamily="34" charset="0"/>
                <a:cs typeface="Arial" pitchFamily="34" charset="0"/>
              </a:rPr>
              <a:t>במספר תיקי החקירה במשטרה בתקופה המקבילה. </a:t>
            </a:r>
            <a:endParaRPr lang="en-US" altLang="he-IL" sz="2400" dirty="0">
              <a:latin typeface="Arial" pitchFamily="34" charset="0"/>
              <a:cs typeface="Arial" pitchFamily="34" charset="0"/>
            </a:endParaRPr>
          </a:p>
          <a:p>
            <a:endParaRPr lang="he-IL" dirty="0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sz="quarter" idx="17"/>
          </p:nvPr>
        </p:nvSpPr>
        <p:spPr>
          <a:xfrm>
            <a:off x="80963" y="476672"/>
            <a:ext cx="8878887" cy="546100"/>
          </a:xfrm>
        </p:spPr>
        <p:txBody>
          <a:bodyPr/>
          <a:lstStyle/>
          <a:p>
            <a:r>
              <a:rPr lang="he-IL" sz="2800" dirty="0" smtClean="0"/>
              <a:t>תיקי חקירה</a:t>
            </a:r>
            <a:endParaRPr lang="he-IL" sz="28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-36512" y="6453336"/>
            <a:ext cx="2133600" cy="401638"/>
          </a:xfrm>
          <a:prstGeom prst="rect">
            <a:avLst/>
          </a:prstGeom>
        </p:spPr>
        <p:txBody>
          <a:bodyPr/>
          <a:lstStyle/>
          <a:p>
            <a:fld id="{AAE1CA27-0B54-4CA9-A240-6ABA62A0E371}" type="slidenum">
              <a:rPr lang="he-IL" smtClean="0"/>
              <a:pPr/>
              <a:t>46</a:t>
            </a:fld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2627784" y="6597352"/>
            <a:ext cx="633670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b="1" dirty="0" smtClean="0">
                <a:solidFill>
                  <a:schemeClr val="bg1">
                    <a:lumMod val="50000"/>
                  </a:schemeClr>
                </a:solidFill>
              </a:rPr>
              <a:t>מקור הנתונים: </a:t>
            </a:r>
            <a:r>
              <a:rPr lang="he-IL" sz="900" dirty="0" smtClean="0">
                <a:solidFill>
                  <a:schemeClr val="bg1">
                    <a:lumMod val="50000"/>
                  </a:schemeClr>
                </a:solidFill>
              </a:rPr>
              <a:t>משטרת ישראל, 2014</a:t>
            </a:r>
            <a:endParaRPr lang="he-IL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bg1">
                    <a:lumMod val="50000"/>
                  </a:schemeClr>
                </a:solidFill>
              </a:rPr>
              <a:t>תקציב העירייה</a:t>
            </a:r>
            <a:endParaRPr lang="he-IL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מציין מיקום של טבלה 7"/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2948419955"/>
              </p:ext>
            </p:extLst>
          </p:nvPr>
        </p:nvGraphicFramePr>
        <p:xfrm>
          <a:off x="899592" y="2420888"/>
          <a:ext cx="7740000" cy="3090919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2107232"/>
                <a:gridCol w="1408192"/>
                <a:gridCol w="1408192"/>
                <a:gridCol w="1408192"/>
                <a:gridCol w="1408192"/>
              </a:tblGrid>
              <a:tr h="972821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תל-אביב-יפו</a:t>
                      </a:r>
                      <a:endParaRPr lang="he-IL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ירושלים</a:t>
                      </a:r>
                      <a:endParaRPr lang="he-IL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חיפה</a:t>
                      </a:r>
                      <a:endParaRPr lang="he-IL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עיריות בישראל</a:t>
                      </a:r>
                      <a:endParaRPr lang="he-IL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563618"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 smtClean="0"/>
                        <a:t>הכנסות לנפש (₪)</a:t>
                      </a:r>
                      <a:endParaRPr lang="he-I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9,692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5,034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8,362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6,042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63618"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 smtClean="0"/>
                        <a:t>הכנסות עצמיות כאחוז מסך כל ההכנסות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87%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69%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69%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63618"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 smtClean="0"/>
                        <a:t>ארנונה כללית כאחוז מסך כל ההכנסות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67%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43%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53%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he-IL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46%</a:t>
                      </a:r>
                      <a:endParaRPr lang="he-IL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מציין מיקום טקסט 6"/>
          <p:cNvSpPr>
            <a:spLocks noGrp="1"/>
          </p:cNvSpPr>
          <p:nvPr>
            <p:ph type="body" sz="quarter" idx="18"/>
          </p:nvPr>
        </p:nvSpPr>
        <p:spPr>
          <a:xfrm>
            <a:off x="0" y="620688"/>
            <a:ext cx="8878887" cy="546100"/>
          </a:xfrm>
        </p:spPr>
        <p:txBody>
          <a:bodyPr/>
          <a:lstStyle/>
          <a:p>
            <a:r>
              <a:rPr lang="he-IL" sz="2800" dirty="0" smtClean="0"/>
              <a:t>הכנסות בתקציב רגיל </a:t>
            </a:r>
            <a:r>
              <a:rPr lang="he-IL" sz="2400" dirty="0" smtClean="0"/>
              <a:t>(2012)</a:t>
            </a:r>
            <a:endParaRPr lang="he-IL" sz="24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-36512" y="6453336"/>
            <a:ext cx="2133600" cy="401638"/>
          </a:xfrm>
          <a:prstGeom prst="rect">
            <a:avLst/>
          </a:prstGeom>
        </p:spPr>
        <p:txBody>
          <a:bodyPr/>
          <a:lstStyle/>
          <a:p>
            <a:fld id="{AAE1CA27-0B54-4CA9-A240-6ABA62A0E371}" type="slidenum">
              <a:rPr lang="he-IL" smtClean="0"/>
              <a:pPr/>
              <a:t>47</a:t>
            </a:fld>
            <a:endParaRPr lang="he-IL"/>
          </a:p>
        </p:txBody>
      </p:sp>
      <p:sp>
        <p:nvSpPr>
          <p:cNvPr id="9" name="מציין מיקום תוכן 3"/>
          <p:cNvSpPr>
            <a:spLocks noGrp="1"/>
          </p:cNvSpPr>
          <p:nvPr>
            <p:ph sz="quarter" idx="4294967295"/>
          </p:nvPr>
        </p:nvSpPr>
        <p:spPr>
          <a:xfrm>
            <a:off x="-145032" y="1196752"/>
            <a:ext cx="9289032" cy="93610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    </a:t>
            </a:r>
            <a:r>
              <a:rPr lang="he-IL" altLang="he-IL" sz="1800" b="1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בתל-אביב-יפו, ההכנסה לנפש היא הגבוהה ביותר מכל הערים הגדולות בישראל. </a:t>
            </a:r>
          </a:p>
          <a:p>
            <a:pPr marL="0" indent="0">
              <a:buNone/>
            </a:pPr>
            <a:r>
              <a:rPr lang="he-IL" altLang="he-IL" sz="1800" b="1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    גם אחוז ההכנסות העצמיות ,מתוך סך ההכנסות בעיר, הוא הגבוה ביותר מבין ערי    </a:t>
            </a:r>
            <a:r>
              <a:rPr lang="en-US" altLang="he-IL" sz="1800" b="1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/>
            </a:r>
            <a:br>
              <a:rPr lang="en-US" altLang="he-IL" sz="1800" b="1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</a:br>
            <a:r>
              <a:rPr lang="en-US" altLang="he-IL" sz="1800" b="1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 </a:t>
            </a:r>
            <a:r>
              <a:rPr lang="he-IL" altLang="he-IL" sz="1800" b="1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   ישראל  </a:t>
            </a:r>
            <a:endParaRPr lang="he-IL" altLang="he-IL" sz="1800" b="1" dirty="0" smtClean="0">
              <a:solidFill>
                <a:srgbClr val="00B050"/>
              </a:solidFill>
              <a:latin typeface="Arial" pitchFamily="34" charset="0"/>
              <a:ea typeface="Tahoma (Hebrew)"/>
              <a:cs typeface="Arial" pitchFamily="34" charset="0"/>
            </a:endParaRPr>
          </a:p>
          <a:p>
            <a:pPr marL="0" indent="0">
              <a:buNone/>
            </a:pPr>
            <a:endParaRPr lang="he-IL" sz="1800" dirty="0"/>
          </a:p>
        </p:txBody>
      </p:sp>
      <p:sp>
        <p:nvSpPr>
          <p:cNvPr id="10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1907704" y="6556697"/>
            <a:ext cx="6843489" cy="215478"/>
          </a:xfrm>
        </p:spPr>
        <p:txBody>
          <a:bodyPr/>
          <a:lstStyle/>
          <a:p>
            <a:r>
              <a:rPr lang="he-IL" sz="900" b="1" dirty="0"/>
              <a:t>מקור הנתונים: </a:t>
            </a:r>
            <a:r>
              <a:rPr lang="he-IL" sz="900" dirty="0" smtClean="0"/>
              <a:t>רשויות מקומיות בישראל  2014, </a:t>
            </a:r>
            <a:r>
              <a:rPr lang="he-IL" sz="900" dirty="0" err="1" smtClean="0"/>
              <a:t>למ"ס</a:t>
            </a:r>
            <a:endParaRPr lang="he-IL" sz="900" dirty="0"/>
          </a:p>
        </p:txBody>
      </p:sp>
    </p:spTree>
    <p:extLst>
      <p:ext uri="{BB962C8B-B14F-4D97-AF65-F5344CB8AC3E}">
        <p14:creationId xmlns:p14="http://schemas.microsoft.com/office/powerpoint/2010/main" val="102694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44824"/>
            <a:ext cx="7488832" cy="18774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8000" dirty="0" smtClean="0"/>
              <a:t>נתונים ומגמות</a:t>
            </a:r>
          </a:p>
          <a:p>
            <a:pPr algn="ctr"/>
            <a:r>
              <a:rPr lang="he-IL" sz="3600" b="1" dirty="0" smtClean="0">
                <a:solidFill>
                  <a:schemeClr val="bg1">
                    <a:lumMod val="65000"/>
                  </a:schemeClr>
                </a:solidFill>
              </a:rPr>
              <a:t>דצמבר, </a:t>
            </a:r>
            <a:r>
              <a:rPr lang="he-IL" sz="2800" b="1" dirty="0" smtClean="0">
                <a:solidFill>
                  <a:schemeClr val="bg1">
                    <a:lumMod val="65000"/>
                  </a:schemeClr>
                </a:solidFill>
              </a:rPr>
              <a:t>2014</a:t>
            </a:r>
            <a:endParaRPr lang="he-IL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altLang="he-IL" sz="2800" dirty="0" smtClean="0">
                <a:latin typeface="Arial" pitchFamily="34" charset="0"/>
                <a:cs typeface="Arial" pitchFamily="34" charset="0"/>
              </a:rPr>
              <a:t>אוכלוסייה</a:t>
            </a:r>
            <a:r>
              <a:rPr lang="he-IL" altLang="he-IL" sz="2800" dirty="0">
                <a:latin typeface="Arial" pitchFamily="34" charset="0"/>
                <a:cs typeface="Arial" pitchFamily="34" charset="0"/>
              </a:rPr>
              <a:t>, לפי </a:t>
            </a:r>
            <a:r>
              <a:rPr lang="he-IL" altLang="he-IL" sz="2800" dirty="0" smtClean="0">
                <a:latin typeface="Arial" pitchFamily="34" charset="0"/>
                <a:cs typeface="Arial" pitchFamily="34" charset="0"/>
              </a:rPr>
              <a:t>קבוצות אוכלוסייה ודת </a:t>
            </a:r>
            <a:r>
              <a:rPr lang="he-IL" altLang="he-IL" sz="2800" dirty="0">
                <a:latin typeface="Arial" pitchFamily="34" charset="0"/>
                <a:cs typeface="Arial" pitchFamily="34" charset="0"/>
              </a:rPr>
              <a:t>- </a:t>
            </a:r>
            <a:r>
              <a:rPr lang="he-IL" altLang="he-IL" sz="2400" dirty="0" smtClean="0">
                <a:latin typeface="Arial" pitchFamily="34" charset="0"/>
                <a:cs typeface="Arial" pitchFamily="34" charset="0"/>
              </a:rPr>
              <a:t>2013</a:t>
            </a:r>
            <a:r>
              <a:rPr lang="he-IL" altLang="he-I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2000" dirty="0" smtClean="0">
                <a:latin typeface="Arial" pitchFamily="34" charset="0"/>
                <a:cs typeface="Arial" pitchFamily="34" charset="0"/>
              </a:rPr>
              <a:t>(מספר</a:t>
            </a:r>
            <a:r>
              <a:rPr lang="he-IL" altLang="he-IL" sz="2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20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ואחוזים</a:t>
            </a:r>
            <a:r>
              <a:rPr lang="he-IL" altLang="he-IL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he-IL" sz="2800" dirty="0"/>
          </a:p>
        </p:txBody>
      </p:sp>
      <p:sp>
        <p:nvSpPr>
          <p:cNvPr id="83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6084168" y="6597898"/>
            <a:ext cx="3040512" cy="26010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e-IL" altLang="he-IL" sz="9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נתוני </a:t>
            </a:r>
            <a:r>
              <a:rPr lang="he-IL" altLang="he-IL" sz="900" dirty="0" err="1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למ"ס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, עיבוד מיוחד לתל-אביב-יפו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, 2012 </a:t>
            </a:r>
            <a:endParaRPr lang="he-IL" altLang="he-IL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5</a:t>
            </a:fld>
            <a:endParaRPr lang="he-IL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aphicFrame>
        <p:nvGraphicFramePr>
          <p:cNvPr id="8" name="אובייקט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486486"/>
              </p:ext>
            </p:extLst>
          </p:nvPr>
        </p:nvGraphicFramePr>
        <p:xfrm>
          <a:off x="1310432" y="2603500"/>
          <a:ext cx="6862107" cy="3111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89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611560" y="1124744"/>
            <a:ext cx="8352928" cy="1007294"/>
          </a:xfrm>
        </p:spPr>
        <p:txBody>
          <a:bodyPr/>
          <a:lstStyle/>
          <a:p>
            <a:pPr algn="just"/>
            <a:r>
              <a:rPr lang="he-IL" sz="1800" dirty="0" smtClean="0"/>
              <a:t>רוב </a:t>
            </a:r>
            <a:r>
              <a:rPr lang="he-IL" sz="1800" dirty="0"/>
              <a:t>האוכלוסייה </a:t>
            </a:r>
            <a:r>
              <a:rPr lang="he-IL" sz="1800" dirty="0" smtClean="0"/>
              <a:t>בעיר היא יהודית. עם זאת, ב-50 השנים האחרונות </a:t>
            </a:r>
            <a:r>
              <a:rPr lang="he-IL" sz="1800" dirty="0"/>
              <a:t>חלקה היחסי הצטמצם בהדרגה מכ-99% בתחילת שנות ה-60' לכ-91% בסוף שנת 2013, בעוד שחלקה של האוכלוסייה הלא יהודית גדל מכ-2% לכ-9%, </a:t>
            </a:r>
            <a:r>
              <a:rPr lang="he-IL" sz="1800" dirty="0" smtClean="0"/>
              <a:t>בהתאמה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6616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385313893"/>
              </p:ext>
            </p:extLst>
          </p:nvPr>
        </p:nvGraphicFramePr>
        <p:xfrm>
          <a:off x="4237200" y="2204864"/>
          <a:ext cx="4727288" cy="3910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מציין מיקום תוכן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079536594"/>
              </p:ext>
            </p:extLst>
          </p:nvPr>
        </p:nvGraphicFramePr>
        <p:xfrm>
          <a:off x="431819" y="2204606"/>
          <a:ext cx="3960000" cy="390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sz="2800" dirty="0"/>
              <a:t>האוכלוסייה בת"א-יפו </a:t>
            </a:r>
            <a:r>
              <a:rPr lang="he-IL" sz="2800" dirty="0" smtClean="0"/>
              <a:t>ובישראל, לפי גיל - 2013 </a:t>
            </a:r>
            <a:r>
              <a:rPr lang="he-IL" sz="2400" dirty="0" smtClean="0"/>
              <a:t> </a:t>
            </a:r>
            <a:r>
              <a:rPr lang="he-IL" sz="2000" dirty="0" smtClean="0"/>
              <a:t>(אחוזים)</a:t>
            </a:r>
            <a:endParaRPr lang="he-IL" sz="20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149600" y="2032397"/>
            <a:ext cx="10144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600" b="1" baseline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תל-אביב-יפו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879975" y="2032397"/>
            <a:ext cx="528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600" b="1" baseline="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ישראל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23528" y="6087640"/>
            <a:ext cx="7992889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7800" indent="-1778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300" b="1" baseline="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הגיל החציוני בישראל בשנת 2013</a:t>
            </a:r>
            <a:r>
              <a:rPr lang="he-IL" altLang="he-IL" sz="1300" b="1" baseline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1300" b="1" baseline="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היה 29.6 שנים   </a:t>
            </a:r>
            <a:r>
              <a:rPr lang="he-IL" altLang="he-IL" sz="1300" b="1" baseline="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he-IL" altLang="he-IL" sz="1300" b="1" baseline="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he-IL" altLang="he-IL" sz="1300" b="1" baseline="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בת</a:t>
            </a:r>
            <a:r>
              <a:rPr lang="he-IL" altLang="he-IL" sz="1300" b="1" baseline="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''א</a:t>
            </a:r>
            <a:r>
              <a:rPr lang="he-IL" altLang="he-IL" sz="1300" b="1" baseline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-יפו </a:t>
            </a:r>
            <a:r>
              <a:rPr lang="he-IL" altLang="he-IL" sz="1300" b="1" baseline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בשנת 2013 הגיל </a:t>
            </a:r>
            <a:r>
              <a:rPr lang="he-IL" altLang="he-IL" sz="1300" b="1" baseline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החציוני היה </a:t>
            </a:r>
            <a:r>
              <a:rPr lang="he-IL" altLang="he-IL" sz="1300" b="1" baseline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35.2 </a:t>
            </a:r>
            <a:r>
              <a:rPr lang="he-IL" altLang="he-IL" sz="1300" b="1" baseline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שנים </a:t>
            </a:r>
            <a:endParaRPr lang="en-US" altLang="he-IL" sz="1300" b="1" baseline="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מציין מיקום תוכן 3"/>
          <p:cNvSpPr txBox="1">
            <a:spLocks/>
          </p:cNvSpPr>
          <p:nvPr/>
        </p:nvSpPr>
        <p:spPr>
          <a:xfrm>
            <a:off x="323528" y="1052736"/>
            <a:ext cx="8640638" cy="936104"/>
          </a:xfrm>
          <a:prstGeom prst="rect">
            <a:avLst/>
          </a:prstGeom>
        </p:spPr>
        <p:txBody>
          <a:bodyPr/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המבנה הדמוגרפי בתל-אביב-יפו שונה מזה שבישראל: אחוז הצעירים בגילאי 25 עד 35 גבוה בהשוואה לישראל, אחוז המבוגרים בגילאי 65+ אף הוא גבוה בהשוואה לישראל, ואחוז הילדים עד גיל 18 נמוך בהשוואה לישראל</a:t>
            </a:r>
            <a:endParaRPr lang="he-IL" sz="1800" dirty="0">
              <a:solidFill>
                <a:srgbClr val="00B050"/>
              </a:solidFill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2337023" y="6597352"/>
            <a:ext cx="6843489" cy="21547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e-IL" altLang="he-IL" sz="9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נתוני </a:t>
            </a:r>
            <a:r>
              <a:rPr lang="he-IL" altLang="he-IL" sz="900" dirty="0" err="1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למ"ס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, שנתון סטטיסטי לישראל 2014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6</a:t>
            </a:fld>
            <a:endParaRPr lang="he-IL"/>
          </a:p>
        </p:txBody>
      </p:sp>
      <p:sp>
        <p:nvSpPr>
          <p:cNvPr id="13" name="Text Box 79" descr="n020face"/>
          <p:cNvSpPr txBox="1">
            <a:spLocks noChangeArrowheads="1"/>
          </p:cNvSpPr>
          <p:nvPr/>
        </p:nvSpPr>
        <p:spPr bwMode="auto">
          <a:xfrm>
            <a:off x="3811960" y="5805264"/>
            <a:ext cx="14081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אחוזים</a:t>
            </a:r>
            <a:endParaRPr lang="en-US" altLang="he-IL" sz="12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0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747180562"/>
              </p:ext>
            </p:extLst>
          </p:nvPr>
        </p:nvGraphicFramePr>
        <p:xfrm>
          <a:off x="161925" y="1843088"/>
          <a:ext cx="8820150" cy="4106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755576" y="1052736"/>
            <a:ext cx="8208912" cy="720080"/>
          </a:xfrm>
        </p:spPr>
        <p:txBody>
          <a:bodyPr/>
          <a:lstStyle/>
          <a:p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משנת </a:t>
            </a:r>
            <a:r>
              <a:rPr lang="he-IL" altLang="he-IL" sz="1800" dirty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2008 עד שנת </a:t>
            </a:r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2012, בתל-אביב-יפו חל </a:t>
            </a:r>
            <a:r>
              <a:rPr lang="he-IL" altLang="he-IL" sz="1800" dirty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גידול של כ-9% במספר הילדים </a:t>
            </a:r>
            <a:r>
              <a:rPr lang="he-IL" altLang="he-IL" sz="1800" dirty="0" smtClean="0">
                <a:solidFill>
                  <a:srgbClr val="00B050"/>
                </a:solidFill>
                <a:latin typeface="Arial" pitchFamily="34" charset="0"/>
                <a:ea typeface="Tahoma (Hebrew)"/>
                <a:cs typeface="Arial" pitchFamily="34" charset="0"/>
              </a:rPr>
              <a:t>(עד גיל 15). כמו כן, האחוז שלהם מתוך אוכלוסיית העיר גדל </a:t>
            </a:r>
            <a:endParaRPr lang="en-US" altLang="he-IL" sz="1800" dirty="0">
              <a:solidFill>
                <a:srgbClr val="00B050"/>
              </a:solidFill>
              <a:latin typeface="Arial" pitchFamily="34" charset="0"/>
              <a:ea typeface="Tahoma (Hebrew)"/>
              <a:cs typeface="Arial" pitchFamily="34" charset="0"/>
            </a:endParaRPr>
          </a:p>
          <a:p>
            <a:endParaRPr lang="he-IL" sz="1800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2051720" y="6669906"/>
            <a:ext cx="6843489" cy="21547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e-IL" altLang="he-IL" sz="9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נתוני </a:t>
            </a:r>
            <a:r>
              <a:rPr lang="he-IL" altLang="he-IL" sz="900" dirty="0" err="1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למ"ס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, עיבוד מיוחד לתל-אביב-יפו, 2012</a:t>
            </a: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sz="2800" dirty="0" smtClean="0"/>
              <a:t>ילדים</a:t>
            </a:r>
            <a:r>
              <a:rPr lang="he-IL" sz="2400" dirty="0" smtClean="0"/>
              <a:t> </a:t>
            </a:r>
            <a:r>
              <a:rPr lang="he-IL" sz="2000" dirty="0"/>
              <a:t>(עד גיל 15) </a:t>
            </a:r>
            <a:r>
              <a:rPr lang="he-IL" sz="2800" dirty="0"/>
              <a:t>כאחוז</a:t>
            </a:r>
            <a:r>
              <a:rPr lang="he-IL" sz="2400" dirty="0" smtClean="0"/>
              <a:t> </a:t>
            </a:r>
            <a:r>
              <a:rPr lang="he-IL" sz="2800" dirty="0" smtClean="0"/>
              <a:t>מאוכלוסיית </a:t>
            </a:r>
            <a:r>
              <a:rPr lang="he-IL" sz="2800" dirty="0"/>
              <a:t>העיר</a:t>
            </a:r>
          </a:p>
        </p:txBody>
      </p:sp>
      <p:sp>
        <p:nvSpPr>
          <p:cNvPr id="9" name="Text Box 53"/>
          <p:cNvSpPr txBox="1">
            <a:spLocks noChangeArrowheads="1"/>
          </p:cNvSpPr>
          <p:nvPr/>
        </p:nvSpPr>
        <p:spPr bwMode="auto">
          <a:xfrm>
            <a:off x="599425" y="4725144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(79,288)</a:t>
            </a:r>
            <a:endParaRPr lang="en-US" altLang="he-IL" sz="1000" b="1" baseline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54"/>
          <p:cNvSpPr txBox="1">
            <a:spLocks noChangeArrowheads="1"/>
          </p:cNvSpPr>
          <p:nvPr/>
        </p:nvSpPr>
        <p:spPr bwMode="auto">
          <a:xfrm>
            <a:off x="1759005" y="4725144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(66,503)</a:t>
            </a:r>
            <a:endParaRPr lang="en-US" altLang="he-IL" sz="1000" b="1" baseline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2918585" y="4725144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(62,483)</a:t>
            </a:r>
            <a:endParaRPr lang="en-US" altLang="he-IL" sz="1000" b="1" baseline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4078165" y="4725144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he-IL" sz="10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67,234</a:t>
            </a:r>
            <a:r>
              <a:rPr lang="he-IL" altLang="he-IL" sz="10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he-IL" sz="1000" b="1" baseline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/>
        </p:nvSpPr>
        <p:spPr bwMode="auto">
          <a:xfrm>
            <a:off x="5237745" y="4725144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he-IL" sz="10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67,987</a:t>
            </a:r>
            <a:r>
              <a:rPr lang="he-IL" altLang="he-IL" sz="10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he-IL" sz="1000" b="1" baseline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6397325" y="4725144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he-IL" sz="10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71,310</a:t>
            </a:r>
            <a:r>
              <a:rPr lang="he-IL" altLang="he-IL" sz="10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he-IL" sz="1000" b="1" baseline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57"/>
          <p:cNvSpPr txBox="1">
            <a:spLocks noChangeArrowheads="1"/>
          </p:cNvSpPr>
          <p:nvPr/>
        </p:nvSpPr>
        <p:spPr bwMode="auto">
          <a:xfrm>
            <a:off x="7556905" y="4725144"/>
            <a:ext cx="7905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0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he-IL" sz="10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73,000</a:t>
            </a:r>
            <a:r>
              <a:rPr lang="he-IL" altLang="he-IL" sz="10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he-IL" sz="1000" b="1" baseline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57"/>
          <p:cNvSpPr txBox="1">
            <a:spLocks noChangeArrowheads="1"/>
          </p:cNvSpPr>
          <p:nvPr/>
        </p:nvSpPr>
        <p:spPr bwMode="auto">
          <a:xfrm>
            <a:off x="5350640" y="5949280"/>
            <a:ext cx="3469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e-IL" altLang="he-IL" sz="1200" b="1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הערה</a:t>
            </a: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he-IL" altLang="he-IL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בסוגריים צוין מספרים התושבים בתל-אביב-יפו</a:t>
            </a:r>
            <a:endParaRPr lang="en-US" altLang="he-IL" sz="1200" baseline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7</a:t>
            </a:fld>
            <a:endParaRPr lang="he-IL"/>
          </a:p>
        </p:txBody>
      </p:sp>
      <p:sp>
        <p:nvSpPr>
          <p:cNvPr id="16" name="Text Box 79" descr="n020face"/>
          <p:cNvSpPr txBox="1">
            <a:spLocks noChangeArrowheads="1"/>
          </p:cNvSpPr>
          <p:nvPr/>
        </p:nvSpPr>
        <p:spPr bwMode="auto">
          <a:xfrm>
            <a:off x="-108520" y="1628800"/>
            <a:ext cx="14081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אחוזים</a:t>
            </a:r>
            <a:endParaRPr lang="en-US" altLang="he-IL" sz="12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</a:p>
        </p:txBody>
      </p:sp>
      <p:graphicFrame>
        <p:nvGraphicFramePr>
          <p:cNvPr id="8" name="מציין מיקום תרשים 7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406549333"/>
              </p:ext>
            </p:extLst>
          </p:nvPr>
        </p:nvGraphicFramePr>
        <p:xfrm>
          <a:off x="161925" y="1843088"/>
          <a:ext cx="8820150" cy="4106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547737" y="1052958"/>
            <a:ext cx="8452593" cy="503834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he-IL" altLang="he-IL" sz="1800" dirty="0" smtClean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תל-אביב-יפו היא עיר </a:t>
            </a:r>
            <a:r>
              <a:rPr lang="he-IL" altLang="he-IL" sz="1800" dirty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של צעירים: </a:t>
            </a:r>
            <a:r>
              <a:rPr lang="he-IL" altLang="he-IL" sz="1800" dirty="0" smtClean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כ-30% מתושבי העיר הם בגילאי </a:t>
            </a:r>
            <a:r>
              <a:rPr lang="he-IL" altLang="he-IL" sz="1800" dirty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18 עד </a:t>
            </a:r>
            <a:r>
              <a:rPr lang="he-IL" altLang="he-IL" sz="1800" dirty="0" smtClean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35. עם זאת, </a:t>
            </a:r>
            <a:r>
              <a:rPr lang="he-IL" altLang="he-IL" sz="1800" dirty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בשנים האחרונות חל צמצום הדרגתי </a:t>
            </a:r>
            <a:r>
              <a:rPr lang="he-IL" altLang="he-IL" sz="1800" dirty="0" smtClean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במספר הצעירים בעיר ובאחוז הצעירים מכלל אוכלוסיית העיר</a:t>
            </a:r>
            <a:endParaRPr lang="he-IL" sz="1800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2137175" y="6635998"/>
            <a:ext cx="6843489" cy="21547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e-IL" altLang="he-IL" sz="9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נתוני </a:t>
            </a:r>
            <a:r>
              <a:rPr lang="he-IL" altLang="he-IL" sz="900" dirty="0" err="1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למ"ס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, עיבוד מיוחד לתל-אביב-יפו, 2012</a:t>
            </a:r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sz="2800" dirty="0" smtClean="0"/>
              <a:t>צעירים </a:t>
            </a:r>
            <a:r>
              <a:rPr lang="he-IL" sz="2000" dirty="0" smtClean="0"/>
              <a:t>(18 עד 35)</a:t>
            </a:r>
            <a:r>
              <a:rPr lang="he-IL" sz="2800" dirty="0" smtClean="0"/>
              <a:t> כאחוז מאוכלוסיית העיר</a:t>
            </a:r>
            <a:endParaRPr lang="he-IL" sz="2800" dirty="0"/>
          </a:p>
        </p:txBody>
      </p:sp>
      <p:sp>
        <p:nvSpPr>
          <p:cNvPr id="9" name="Text Box 53"/>
          <p:cNvSpPr txBox="1">
            <a:spLocks noChangeArrowheads="1"/>
          </p:cNvSpPr>
          <p:nvPr/>
        </p:nvSpPr>
        <p:spPr bwMode="auto">
          <a:xfrm>
            <a:off x="555522" y="4850468"/>
            <a:ext cx="79057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9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(86,259)</a:t>
            </a:r>
            <a:endParaRPr lang="en-US" altLang="he-IL" sz="900" b="1" baseline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54"/>
          <p:cNvSpPr txBox="1">
            <a:spLocks noChangeArrowheads="1"/>
          </p:cNvSpPr>
          <p:nvPr/>
        </p:nvSpPr>
        <p:spPr bwMode="auto">
          <a:xfrm>
            <a:off x="1717242" y="4849235"/>
            <a:ext cx="79057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9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(80,746)</a:t>
            </a:r>
            <a:endParaRPr lang="en-US" altLang="he-IL" sz="900" b="1" baseline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2878962" y="4849235"/>
            <a:ext cx="79057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9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(98,642)</a:t>
            </a:r>
            <a:endParaRPr lang="en-US" altLang="he-IL" sz="900" b="1" baseline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4069457" y="4846060"/>
            <a:ext cx="79057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9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he-IL" sz="9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130,684</a:t>
            </a:r>
            <a:r>
              <a:rPr lang="he-IL" altLang="he-IL" sz="9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he-IL" sz="900" b="1" baseline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57"/>
          <p:cNvSpPr txBox="1">
            <a:spLocks noChangeArrowheads="1"/>
          </p:cNvSpPr>
          <p:nvPr/>
        </p:nvSpPr>
        <p:spPr bwMode="auto">
          <a:xfrm>
            <a:off x="5220072" y="4854352"/>
            <a:ext cx="79057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9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he-IL" sz="9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126,564</a:t>
            </a:r>
            <a:r>
              <a:rPr lang="he-IL" altLang="he-IL" sz="9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he-IL" sz="9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6381792" y="4854352"/>
            <a:ext cx="79057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9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he-IL" sz="9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122,548</a:t>
            </a:r>
            <a:r>
              <a:rPr lang="he-IL" altLang="he-IL" sz="9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he-IL" sz="900" b="1" baseline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57"/>
          <p:cNvSpPr txBox="1">
            <a:spLocks noChangeArrowheads="1"/>
          </p:cNvSpPr>
          <p:nvPr/>
        </p:nvSpPr>
        <p:spPr bwMode="auto">
          <a:xfrm>
            <a:off x="7543511" y="4853828"/>
            <a:ext cx="79057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9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he-IL" sz="9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123,240</a:t>
            </a:r>
            <a:r>
              <a:rPr lang="he-IL" altLang="he-IL" sz="900" b="1" baseline="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he-IL" sz="900" b="1" baseline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8</a:t>
            </a:fld>
            <a:endParaRPr lang="he-IL"/>
          </a:p>
        </p:txBody>
      </p:sp>
      <p:sp>
        <p:nvSpPr>
          <p:cNvPr id="16" name="Text Box 79" descr="n020face"/>
          <p:cNvSpPr txBox="1">
            <a:spLocks noChangeArrowheads="1"/>
          </p:cNvSpPr>
          <p:nvPr/>
        </p:nvSpPr>
        <p:spPr bwMode="auto">
          <a:xfrm>
            <a:off x="-108520" y="1628800"/>
            <a:ext cx="14081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אחוזים</a:t>
            </a:r>
            <a:endParaRPr lang="en-US" altLang="he-IL" sz="1200" baseline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57"/>
          <p:cNvSpPr txBox="1">
            <a:spLocks noChangeArrowheads="1"/>
          </p:cNvSpPr>
          <p:nvPr/>
        </p:nvSpPr>
        <p:spPr bwMode="auto">
          <a:xfrm>
            <a:off x="5494656" y="6032321"/>
            <a:ext cx="34698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he-IL" altLang="he-IL" sz="1200" b="1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הערה</a:t>
            </a: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he-IL" altLang="he-IL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altLang="he-IL" sz="1200" baseline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בסוגריים צוין מספרים התושבים בתל-אביב-יפו</a:t>
            </a:r>
            <a:endParaRPr lang="en-US" altLang="he-IL" sz="1200" baseline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אוכלוסייה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15"/>
          </p:nvPr>
        </p:nvSpPr>
        <p:spPr>
          <a:xfrm>
            <a:off x="2267744" y="6597898"/>
            <a:ext cx="6843489" cy="21547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he-IL" altLang="he-IL" sz="900" b="1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מקור הנתונים: 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נתוני </a:t>
            </a:r>
            <a:r>
              <a:rPr lang="he-IL" altLang="he-IL" sz="900" dirty="0" err="1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למ"ס</a:t>
            </a:r>
            <a:r>
              <a:rPr lang="he-IL" altLang="he-IL" sz="9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, עיבוד מיוחד לתל-אביב-יפו, </a:t>
            </a:r>
            <a:r>
              <a:rPr lang="he-IL" altLang="he-IL" sz="9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2012. עיבוד מפה: מרכז יאיר - מערכת מידע גיאוגרפית, אגף מחשוב, עיריית תל-אביב-יפו </a:t>
            </a:r>
            <a:endParaRPr lang="he-IL" altLang="he-IL" sz="9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CA27-0B54-4CA9-A240-6ABA62A0E371}" type="slidenum">
              <a:rPr lang="he-IL" smtClean="0"/>
              <a:pPr/>
              <a:t>9</a:t>
            </a:fld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633670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מציין מיקום טקסט 6"/>
          <p:cNvSpPr>
            <a:spLocks noGrp="1"/>
          </p:cNvSpPr>
          <p:nvPr>
            <p:ph type="body" sz="quarter" idx="16"/>
          </p:nvPr>
        </p:nvSpPr>
        <p:spPr>
          <a:xfrm>
            <a:off x="251520" y="404664"/>
            <a:ext cx="8878887" cy="432048"/>
          </a:xfrm>
          <a:noFill/>
        </p:spPr>
        <p:txBody>
          <a:bodyPr/>
          <a:lstStyle/>
          <a:p>
            <a:r>
              <a:rPr lang="he-IL" sz="2800" dirty="0" smtClean="0"/>
              <a:t>פריסה הגיאוגרפית של הצעירים </a:t>
            </a:r>
            <a:r>
              <a:rPr lang="he-IL" sz="2000" dirty="0" smtClean="0"/>
              <a:t>(25 עד 35) </a:t>
            </a:r>
            <a:r>
              <a:rPr lang="he-IL" sz="2800" dirty="0" smtClean="0"/>
              <a:t>בתל-אביב-יפו המגורים</a:t>
            </a:r>
            <a:endParaRPr lang="he-IL" sz="2800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4"/>
          </p:nvPr>
        </p:nvSpPr>
        <p:spPr>
          <a:xfrm>
            <a:off x="1908026" y="980728"/>
            <a:ext cx="7128470" cy="432048"/>
          </a:xfrm>
          <a:solidFill>
            <a:schemeClr val="bg1"/>
          </a:solidFill>
        </p:spPr>
        <p:txBody>
          <a:bodyPr/>
          <a:lstStyle/>
          <a:p>
            <a:pPr>
              <a:spcBef>
                <a:spcPct val="50000"/>
              </a:spcBef>
            </a:pPr>
            <a:r>
              <a:rPr lang="he-IL" altLang="he-IL" sz="2000" dirty="0" smtClean="0">
                <a:solidFill>
                  <a:srgbClr val="00B050"/>
                </a:solidFill>
                <a:latin typeface="Tahoma" pitchFamily="34" charset="0"/>
                <a:ea typeface="Tahoma (Hebrew)"/>
                <a:cs typeface="Arial" pitchFamily="34" charset="0"/>
              </a:rPr>
              <a:t>צעירים בגילאי 25 עד 35 מתגוררים בעיקר בצפון הישן ובמרכז העיר</a:t>
            </a:r>
            <a:endParaRPr lang="en-US" altLang="he-IL" sz="2000" dirty="0">
              <a:solidFill>
                <a:srgbClr val="00B050"/>
              </a:solidFill>
              <a:latin typeface="Arial" pitchFamily="34" charset="0"/>
              <a:ea typeface="Tahoma (Hebrew)"/>
              <a:cs typeface="Arial" pitchFamily="34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4873749" y="5589240"/>
            <a:ext cx="194421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41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שנתון סטטיסט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33FF"/>
      </a:accent1>
      <a:accent2>
        <a:srgbClr val="FF6600"/>
      </a:accent2>
      <a:accent3>
        <a:srgbClr val="00B050"/>
      </a:accent3>
      <a:accent4>
        <a:srgbClr val="7030A0"/>
      </a:accent4>
      <a:accent5>
        <a:srgbClr val="FF0000"/>
      </a:accent5>
      <a:accent6>
        <a:srgbClr val="FF0066"/>
      </a:accent6>
      <a:hlink>
        <a:srgbClr val="0000FF"/>
      </a:hlink>
      <a:folHlink>
        <a:srgbClr val="800080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F7D9FFD4F9DB284B9722232FD2DBFCD2" ma:contentTypeVersion="6" ma:contentTypeDescription="צור מסמך חדש." ma:contentTypeScope="" ma:versionID="c60668811542fc7c6f350a2d0713b421">
  <xsd:schema xmlns:xsd="http://www.w3.org/2001/XMLSchema" xmlns:xs="http://www.w3.org/2001/XMLSchema" xmlns:p="http://schemas.microsoft.com/office/2006/metadata/properties" xmlns:ns2="1b95432e-1e3b-4262-8e2a-58b767b8141f" targetNamespace="http://schemas.microsoft.com/office/2006/metadata/properties" ma:root="true" ma:fieldsID="2f18adf8e64cb32a407a08996cd6849e" ns2:_="">
    <xsd:import namespace="1b95432e-1e3b-4262-8e2a-58b767b8141f"/>
    <xsd:element name="properties">
      <xsd:complexType>
        <xsd:sequence>
          <xsd:element name="documentManagement">
            <xsd:complexType>
              <xsd:all>
                <xsd:element ref="ns2:_x05e9__x05e0__x05ea__x05d5__x05df_" minOccurs="0"/>
                <xsd:element ref="ns2:_x05e0__x05d5__x05e9__x05d0_" minOccurs="0"/>
                <xsd:element ref="ns2:_x05de__x05d9__x05e1__x05e4__x05d5__x05e8_" minOccurs="0"/>
                <xsd:element ref="ns2:_x05e1__x05d9__x05d3__x05d5__x05e8_" minOccurs="0"/>
                <xsd:element ref="ns2:_x05de__x05e1__x05de__x05da__x0020__x05d5__x05d5__x05e8__x05d3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95432e-1e3b-4262-8e2a-58b767b8141f" elementFormDefault="qualified">
    <xsd:import namespace="http://schemas.microsoft.com/office/2006/documentManagement/types"/>
    <xsd:import namespace="http://schemas.microsoft.com/office/infopath/2007/PartnerControls"/>
    <xsd:element name="_x05e9__x05e0__x05ea__x05d5__x05df_" ma:index="8" nillable="true" ma:displayName="שנתון" ma:format="Dropdown" ma:internalName="_x05e9__x05e0__x05ea__x05d5__x05df_">
      <xsd:simpleType>
        <xsd:restriction base="dms:Choice">
          <xsd:enumeration value="שנתון 2007"/>
          <xsd:enumeration value="שנתון 2008"/>
          <xsd:enumeration value="שנתון 2009"/>
          <xsd:enumeration value="שנתון 2010"/>
          <xsd:enumeration value="שנתון 2011"/>
          <xsd:enumeration value="שנתון 2012"/>
          <xsd:enumeration value="שנתון 2013"/>
          <xsd:enumeration value="שנתון 2014"/>
          <xsd:enumeration value="שנתון 2015"/>
          <xsd:enumeration value="שנתון 2016"/>
        </xsd:restriction>
      </xsd:simpleType>
    </xsd:element>
    <xsd:element name="_x05e0__x05d5__x05e9__x05d0_" ma:index="9" nillable="true" ma:displayName="נושא" ma:format="Dropdown" ma:internalName="_x05e0__x05d5__x05e9__x05d0_">
      <xsd:simpleType>
        <xsd:restriction base="dms:Choice">
          <xsd:enumeration value="00. עיקרי הנתונים והמגמות ומצגות"/>
          <xsd:enumeration value="01. מבוא - הסברים והגדרות כלליים"/>
          <xsd:enumeration value="02. שטח אקלים ואיכות הסביבה"/>
          <xsd:enumeration value="03. אוכלוסייה"/>
          <xsd:enumeration value="04. משקי בית ורמת חיים"/>
          <xsd:enumeration value="05. שירותים חברתיים וביטוח לאומי"/>
          <xsd:enumeration value="06. שירותי בריאות"/>
          <xsd:enumeration value="07. חינוך והשכלה"/>
          <xsd:enumeration value="08. תרבות ופנאי"/>
          <xsd:enumeration value="09. סדר ציבורי"/>
          <xsd:enumeration value="10. עבודה"/>
          <xsd:enumeration value="11. עסקים ותעשייה"/>
          <xsd:enumeration value="12. תיירות"/>
          <xsd:enumeration value="13. דיור"/>
          <xsd:enumeration value="14. בנייה"/>
          <xsd:enumeration value="15. תשתית"/>
          <xsd:enumeration value="16. תחבורה"/>
          <xsd:enumeration value="17. שירותים עירוניים"/>
          <xsd:enumeration value="18. תקציב העירייה"/>
          <xsd:enumeration value="19. עובדי העירייה"/>
          <xsd:enumeration value="20. בחירות ארציות ומקומיות"/>
          <xsd:enumeration value="21. מועצת העירייה"/>
        </xsd:restriction>
      </xsd:simpleType>
    </xsd:element>
    <xsd:element name="_x05de__x05d9__x05e1__x05e4__x05d5__x05e8_" ma:index="10" nillable="true" ma:displayName="מיספור" ma:internalName="_x05de__x05d9__x05e1__x05e4__x05d5__x05e8_">
      <xsd:simpleType>
        <xsd:restriction base="dms:Note">
          <xsd:maxLength value="255"/>
        </xsd:restriction>
      </xsd:simpleType>
    </xsd:element>
    <xsd:element name="_x05e1__x05d9__x05d3__x05d5__x05e8_" ma:index="11" nillable="true" ma:displayName="סידור" ma:internalName="_x05e1__x05d9__x05d3__x05d5__x05e8_">
      <xsd:simpleType>
        <xsd:restriction base="dms:Number"/>
      </xsd:simpleType>
    </xsd:element>
    <xsd:element name="_x05de__x05e1__x05de__x05da__x0020__x05d5__x05d5__x05e8__x05d3_" ma:index="12" nillable="true" ma:displayName="מסמך וורד" ma:format="Hyperlink" ma:internalName="_x05de__x05e1__x05de__x05da__x0020__x05d5__x05d5__x05e8__x05d3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 בPDF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5e0__x05d5__x05e9__x05d0_ xmlns="1b95432e-1e3b-4262-8e2a-58b767b8141f">00. עיקרי הנתונים והמגמות ומצגות</_x05e0__x05d5__x05e9__x05d0_>
    <_x05e9__x05e0__x05ea__x05d5__x05df_ xmlns="1b95432e-1e3b-4262-8e2a-58b767b8141f">שנתון 2014</_x05e9__x05e0__x05ea__x05d5__x05df_>
    <_x05e1__x05d9__x05d3__x05d5__x05e8_ xmlns="1b95432e-1e3b-4262-8e2a-58b767b8141f" xsi:nil="true"/>
    <_x05de__x05d9__x05e1__x05e4__x05d5__x05e8_ xmlns="1b95432e-1e3b-4262-8e2a-58b767b8141f" xsi:nil="true"/>
    <_x05de__x05e1__x05de__x05da__x0020__x05d5__x05d5__x05e8__x05d3_ xmlns="1b95432e-1e3b-4262-8e2a-58b767b8141f">
      <Url xsi:nil="true"/>
      <Description xsi:nil="true"/>
    </_x05de__x05e1__x05de__x05da__x0020__x05d5__x05d5__x05e8__x05d3_>
  </documentManagement>
</p:properties>
</file>

<file path=customXml/itemProps1.xml><?xml version="1.0" encoding="utf-8"?>
<ds:datastoreItem xmlns:ds="http://schemas.openxmlformats.org/officeDocument/2006/customXml" ds:itemID="{706D5B07-D395-49BF-A2D9-DB0FF71F2FBB}"/>
</file>

<file path=customXml/itemProps2.xml><?xml version="1.0" encoding="utf-8"?>
<ds:datastoreItem xmlns:ds="http://schemas.openxmlformats.org/officeDocument/2006/customXml" ds:itemID="{7E4E9E25-3EB6-4762-9AD9-8F2DC7FE1F56}"/>
</file>

<file path=customXml/itemProps3.xml><?xml version="1.0" encoding="utf-8"?>
<ds:datastoreItem xmlns:ds="http://schemas.openxmlformats.org/officeDocument/2006/customXml" ds:itemID="{EF9B77AF-ABD3-45FA-9FC3-332521110383}"/>
</file>

<file path=docProps/app.xml><?xml version="1.0" encoding="utf-8"?>
<Properties xmlns="http://schemas.openxmlformats.org/officeDocument/2006/extended-properties" xmlns:vt="http://schemas.openxmlformats.org/officeDocument/2006/docPropsVTypes">
  <TotalTime>3703</TotalTime>
  <Words>3716</Words>
  <Application>Microsoft Office PowerPoint</Application>
  <PresentationFormat>‫הצגה על המסך (4:3)</PresentationFormat>
  <Paragraphs>821</Paragraphs>
  <Slides>48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48</vt:i4>
      </vt:variant>
    </vt:vector>
  </HeadingPairs>
  <TitlesOfParts>
    <vt:vector size="49" baseType="lpstr">
      <vt:lpstr>ערכת נושא Office</vt:lpstr>
      <vt:lpstr>מצגת של PowerPoint</vt:lpstr>
      <vt:lpstr>אוכלוסייה</vt:lpstr>
      <vt:lpstr>אוכלוסייה</vt:lpstr>
      <vt:lpstr>אוכלוסייה</vt:lpstr>
      <vt:lpstr>אוכלוסייה</vt:lpstr>
      <vt:lpstr>אוכלוסייה</vt:lpstr>
      <vt:lpstr>אוכלוסייה</vt:lpstr>
      <vt:lpstr>אוכלוסייה</vt:lpstr>
      <vt:lpstr>אוכלוסייה</vt:lpstr>
      <vt:lpstr>אוכלוסייה</vt:lpstr>
      <vt:lpstr>אוכלוסייה</vt:lpstr>
      <vt:lpstr>אוכלוסייה</vt:lpstr>
      <vt:lpstr>אוכלוסייה</vt:lpstr>
      <vt:lpstr>אוכלוסייה</vt:lpstr>
      <vt:lpstr>אוכלוסייה</vt:lpstr>
      <vt:lpstr>משקי בית ורמת חיים</vt:lpstr>
      <vt:lpstr>משקי בית ורמת חיים</vt:lpstr>
      <vt:lpstr>משקי בית ורמת חיים</vt:lpstr>
      <vt:lpstr>משקי בית ורמת חיים</vt:lpstr>
      <vt:lpstr>משקי בית ורמת חיים</vt:lpstr>
      <vt:lpstr>משקי בית ורמת חיים</vt:lpstr>
      <vt:lpstr>משקי בית ורמת חיים</vt:lpstr>
      <vt:lpstr>שירותים חברתיים וביטוח לאומי</vt:lpstr>
      <vt:lpstr>שירותים חברתיים וביטוח לאומי</vt:lpstr>
      <vt:lpstr>חינוך והשכלה</vt:lpstr>
      <vt:lpstr>חינוך והשכלה</vt:lpstr>
      <vt:lpstr>חינוך והשכלה</vt:lpstr>
      <vt:lpstr>חינוך והשכלה</vt:lpstr>
      <vt:lpstr>חינוך והשכלה</vt:lpstr>
      <vt:lpstr>עבודה</vt:lpstr>
      <vt:lpstr>עבודה</vt:lpstr>
      <vt:lpstr>עבודה</vt:lpstr>
      <vt:lpstr>עבודה</vt:lpstr>
      <vt:lpstr>עבודה</vt:lpstr>
      <vt:lpstr>תל-אביב-יפו כמרכז כלכלי</vt:lpstr>
      <vt:lpstr>תל-אביב-יפו כמרכז כלכלי</vt:lpstr>
      <vt:lpstr>תיירות</vt:lpstr>
      <vt:lpstr>תיירות</vt:lpstr>
      <vt:lpstr>תיירות</vt:lpstr>
      <vt:lpstr>תרבות ופנאי</vt:lpstr>
      <vt:lpstr>בנייה</vt:lpstr>
      <vt:lpstr>בנייה</vt:lpstr>
      <vt:lpstr>בנייה</vt:lpstr>
      <vt:lpstr>בנייה</vt:lpstr>
      <vt:lpstr>קיימות בתל-אביב-יפו</vt:lpstr>
      <vt:lpstr>סדר ציבורי</vt:lpstr>
      <vt:lpstr>תקציב העירייה</vt:lpstr>
      <vt:lpstr>מצגת של PowerPoint</vt:lpstr>
    </vt:vector>
  </TitlesOfParts>
  <Company>Tel-Aviv Municipality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הנתונים והמגמות</dc:title>
  <dc:creator>בילי כהן - ממ רכזת סקרים ומחקרים</dc:creator>
  <cp:lastModifiedBy>רז בלנרו - רכז בכיר סקרים ומחקרים</cp:lastModifiedBy>
  <cp:revision>336</cp:revision>
  <cp:lastPrinted>2014-11-25T07:07:00Z</cp:lastPrinted>
  <dcterms:created xsi:type="dcterms:W3CDTF">2014-11-04T06:13:38Z</dcterms:created>
  <dcterms:modified xsi:type="dcterms:W3CDTF">2014-12-09T04:56:06Z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0x010100F7D9FFD4F9DB284B9722232FD2DBFCD2</vt:lpwstr>
  </property>
  <property fmtid="{D5CDD505-2E9C-101B-9397-08002B2CF9AE}" pid="3" name="Order">
    <vt:r8>35100</vt:r8>
  </property>
  <property fmtid="{D5CDD505-2E9C-101B-9397-08002B2CF9AE}" pid="4" name="מיון">
    <vt:lpwstr>02</vt:lpwstr>
  </property>
</Properties>
</file>